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318" r:id="rId3"/>
    <p:sldId id="289" r:id="rId4"/>
    <p:sldId id="263" r:id="rId5"/>
    <p:sldId id="290" r:id="rId6"/>
    <p:sldId id="291" r:id="rId7"/>
    <p:sldId id="312" r:id="rId8"/>
    <p:sldId id="292" r:id="rId9"/>
    <p:sldId id="308" r:id="rId10"/>
    <p:sldId id="293" r:id="rId11"/>
    <p:sldId id="309" r:id="rId12"/>
    <p:sldId id="317" r:id="rId13"/>
    <p:sldId id="313" r:id="rId14"/>
    <p:sldId id="294" r:id="rId15"/>
    <p:sldId id="310" r:id="rId16"/>
    <p:sldId id="311" r:id="rId17"/>
    <p:sldId id="314" r:id="rId18"/>
    <p:sldId id="319" r:id="rId19"/>
    <p:sldId id="296" r:id="rId20"/>
    <p:sldId id="297" r:id="rId21"/>
    <p:sldId id="302" r:id="rId22"/>
    <p:sldId id="303" r:id="rId23"/>
    <p:sldId id="322" r:id="rId24"/>
    <p:sldId id="323" r:id="rId25"/>
    <p:sldId id="324" r:id="rId26"/>
    <p:sldId id="325" r:id="rId27"/>
    <p:sldId id="326" r:id="rId28"/>
    <p:sldId id="327" r:id="rId29"/>
    <p:sldId id="280" r:id="rId30"/>
  </p:sldIdLst>
  <p:sldSz cx="9144000" cy="5143500" type="screen16x9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модурова Дарья Дмитрие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24F"/>
    <a:srgbClr val="46C246"/>
    <a:srgbClr val="FF5050"/>
    <a:srgbClr val="F76321"/>
    <a:srgbClr val="C62B0C"/>
    <a:srgbClr val="E13A0D"/>
    <a:srgbClr val="FF9933"/>
    <a:srgbClr val="7D0D45"/>
    <a:srgbClr val="E6EAE8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1" autoAdjust="0"/>
    <p:restoredTop sz="80898" autoAdjust="0"/>
  </p:normalViewPr>
  <p:slideViewPr>
    <p:cSldViewPr>
      <p:cViewPr varScale="1">
        <p:scale>
          <a:sx n="124" d="100"/>
          <a:sy n="124" d="100"/>
        </p:scale>
        <p:origin x="1374" y="90"/>
      </p:cViewPr>
      <p:guideLst>
        <p:guide orient="horz" pos="1892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28">
                <a:solidFill>
                  <a:srgbClr val="00B0F0"/>
                </a:solidFill>
              </a:defRPr>
            </a:pPr>
            <a:r>
              <a:rPr lang="ru-RU" sz="828" dirty="0">
                <a:solidFill>
                  <a:srgbClr val="00B0F0"/>
                </a:solidFill>
              </a:rPr>
              <a:t>ЗЕМЕЛЬНЫЕ РЕСУРСЫ</a:t>
            </a:r>
          </a:p>
        </c:rich>
      </c:tx>
      <c:layout>
        <c:manualLayout>
          <c:xMode val="edge"/>
          <c:yMode val="edge"/>
          <c:x val="0.28060905329822983"/>
          <c:y val="8.9995568735726228E-3"/>
        </c:manualLayout>
      </c:layout>
      <c:overlay val="0"/>
      <c:spPr>
        <a:noFill/>
        <a:ln w="23375">
          <a:noFill/>
        </a:ln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25778134094454"/>
          <c:y val="0.17085683838392382"/>
          <c:w val="0.44850608411578052"/>
          <c:h val="0.391942841739996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442-430C-B0B9-47C4C385639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42-430C-B0B9-47C4C385639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442-430C-B0B9-47C4C3856395}"/>
              </c:ext>
            </c:extLst>
          </c:dPt>
          <c:dPt>
            <c:idx val="3"/>
            <c:bubble3D val="0"/>
            <c:spPr>
              <a:solidFill>
                <a:srgbClr val="46C2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42-430C-B0B9-47C4C3856395}"/>
              </c:ext>
            </c:extLst>
          </c:dPt>
          <c:dPt>
            <c:idx val="4"/>
            <c:bubble3D val="0"/>
            <c:explosion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442-430C-B0B9-47C4C3856395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42-430C-B0B9-47C4C3856395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442-430C-B0B9-47C4C3856395}"/>
              </c:ext>
            </c:extLst>
          </c:dPt>
          <c:dLbls>
            <c:dLbl>
              <c:idx val="1"/>
              <c:layout>
                <c:manualLayout>
                  <c:x val="-4.5558025895406362E-2"/>
                  <c:y val="6.09484340773192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42-430C-B0B9-47C4C38563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137512523888336E-2"/>
                  <c:y val="5.19015198288183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42-430C-B0B9-47C4C38563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91939559630545E-2"/>
                  <c:y val="8.54737518712416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42-430C-B0B9-47C4C3856395}"/>
                </c:ext>
                <c:ext xmlns:c15="http://schemas.microsoft.com/office/drawing/2012/chart" uri="{CE6537A1-D6FC-4f65-9D91-7224C49458BB}">
                  <c15:layout>
                    <c:manualLayout>
                      <c:w val="8.0085540491686411E-2"/>
                      <c:h val="4.100983617649297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1168920736987786"/>
                  <c:y val="-2.45723419910857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442-430C-B0B9-47C4C385639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932805225488155E-2"/>
                  <c:y val="-4.45522129282711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42-430C-B0B9-47C4C385639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114555963075047E-2"/>
                  <c:y val="4.68112910765283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442-430C-B0B9-47C4C385639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3375">
                <a:noFill/>
              </a:ln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земли с/х назначения</c:v>
                </c:pt>
                <c:pt idx="1">
                  <c:v>промышленные земли</c:v>
                </c:pt>
                <c:pt idx="2">
                  <c:v>земли населенных пунктов</c:v>
                </c:pt>
                <c:pt idx="3">
                  <c:v>земли лесного фонда</c:v>
                </c:pt>
                <c:pt idx="4">
                  <c:v>земли водного фонда</c:v>
                </c:pt>
                <c:pt idx="5">
                  <c:v>земли запаса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164794</c:v>
                </c:pt>
                <c:pt idx="1">
                  <c:v>2165</c:v>
                </c:pt>
                <c:pt idx="2">
                  <c:v>16846</c:v>
                </c:pt>
                <c:pt idx="3">
                  <c:v>6564</c:v>
                </c:pt>
                <c:pt idx="4">
                  <c:v>146</c:v>
                </c:pt>
                <c:pt idx="5">
                  <c:v>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42-430C-B0B9-47C4C38563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375">
          <a:noFill/>
        </a:ln>
      </c:spPr>
    </c:plotArea>
    <c:legend>
      <c:legendPos val="r"/>
      <c:layout>
        <c:manualLayout>
          <c:xMode val="edge"/>
          <c:yMode val="edge"/>
          <c:x val="9.9887901059062548E-2"/>
          <c:y val="0.57145969535762919"/>
          <c:w val="0.64658634538152615"/>
          <c:h val="0.18868476026962794"/>
        </c:manualLayout>
      </c:layout>
      <c:overlay val="0"/>
      <c:txPr>
        <a:bodyPr/>
        <a:lstStyle/>
        <a:p>
          <a:pPr>
            <a:defRPr sz="644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57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17906674715477"/>
          <c:y val="0.10645770796068459"/>
          <c:w val="0.55521178663458026"/>
          <c:h val="0.48482548450777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6F4-4FBB-A08F-DF75C3169F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F4-4FBB-A08F-DF75C3169F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F4-4FBB-A08F-DF75C3169F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F4-4FBB-A08F-DF75C3169FFE}"/>
              </c:ext>
            </c:extLst>
          </c:dPt>
          <c:dPt>
            <c:idx val="4"/>
            <c:bubble3D val="0"/>
            <c:explosion val="1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6F4-4FBB-A08F-DF75C3169F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F4-4FBB-A08F-DF75C3169F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6F4-4FBB-A08F-DF75C3169F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F4-4FBB-A08F-DF75C3169FFE}"/>
              </c:ext>
            </c:extLst>
          </c:dPt>
          <c:cat>
            <c:strRef>
              <c:f>Лист1!$A$2:$A$9</c:f>
              <c:strCache>
                <c:ptCount val="8"/>
                <c:pt idx="0">
                  <c:v>ЗАО</c:v>
                </c:pt>
                <c:pt idx="1">
                  <c:v>ООО</c:v>
                </c:pt>
                <c:pt idx="2">
                  <c:v>ОАО</c:v>
                </c:pt>
                <c:pt idx="3">
                  <c:v>ПО</c:v>
                </c:pt>
                <c:pt idx="4">
                  <c:v>УЧРЕЖДЕНИЯ</c:v>
                </c:pt>
                <c:pt idx="5">
                  <c:v>СХА</c:v>
                </c:pt>
                <c:pt idx="6">
                  <c:v>МУ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116</c:v>
                </c:pt>
                <c:pt idx="2">
                  <c:v>6</c:v>
                </c:pt>
                <c:pt idx="3">
                  <c:v>3</c:v>
                </c:pt>
                <c:pt idx="4">
                  <c:v>18</c:v>
                </c:pt>
                <c:pt idx="5">
                  <c:v>7</c:v>
                </c:pt>
                <c:pt idx="6">
                  <c:v>100</c:v>
                </c:pt>
                <c:pt idx="7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F4-4FBB-A08F-DF75C3169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20065774193136718"/>
          <c:y val="0.71109101384499884"/>
          <c:w val="0.60436886535373624"/>
          <c:h val="0.2384108253588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91498850254338E-2"/>
          <c:y val="9.8643455766772997E-2"/>
          <c:w val="0.84006689429308057"/>
          <c:h val="0.76294009923114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Крупный рогатый скот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2E0-4DE6-ABC5-543B81C12A34}"/>
              </c:ext>
            </c:extLst>
          </c:dPt>
          <c:dPt>
            <c:idx val="5"/>
            <c:invertIfNegative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E0-4DE6-ABC5-543B81C12A34}"/>
              </c:ext>
            </c:extLst>
          </c:dPt>
          <c:dPt>
            <c:idx val="6"/>
            <c:invertIfNegative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2E0-4DE6-ABC5-543B81C12A34}"/>
              </c:ext>
            </c:extLst>
          </c:dPt>
          <c:dPt>
            <c:idx val="7"/>
            <c:invertIfNegative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E0-4DE6-ABC5-543B81C12A34}"/>
              </c:ext>
            </c:extLst>
          </c:dPt>
          <c:dPt>
            <c:idx val="8"/>
            <c:invertIfNegative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2E0-4DE6-ABC5-543B81C12A34}"/>
              </c:ext>
            </c:extLst>
          </c:dPt>
          <c:dPt>
            <c:idx val="10"/>
            <c:invertIfNegative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E0-4DE6-ABC5-543B81C12A34}"/>
              </c:ext>
            </c:extLst>
          </c:dPt>
          <c:dPt>
            <c:idx val="11"/>
            <c:invertIfNegative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2E0-4DE6-ABC5-543B81C12A34}"/>
              </c:ext>
            </c:extLst>
          </c:dPt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9164</c:v>
                </c:pt>
                <c:pt idx="1">
                  <c:v>9411</c:v>
                </c:pt>
                <c:pt idx="2">
                  <c:v>7902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2E0-4DE6-ABC5-543B81C12A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коровы</c:v>
                </c:pt>
              </c:strCache>
            </c:strRef>
          </c:tx>
          <c:spPr>
            <a:solidFill>
              <a:srgbClr val="7D0D45"/>
            </a:solidFill>
          </c:spPr>
          <c:invertIfNegative val="0"/>
          <c:dLbls>
            <c:dLbl>
              <c:idx val="0"/>
              <c:layout>
                <c:manualLayout>
                  <c:x val="2.9264930367867174E-3"/>
                  <c:y val="7.514890896940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2E0-4DE6-ABC5-543B81C12A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7809376238223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2E0-4DE6-ABC5-543B81C12A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068562574293278E-2"/>
                  <c:y val="-4.50864897327649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2E0-4DE6-ABC5-543B81C12A3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4277</c:v>
                </c:pt>
                <c:pt idx="1">
                  <c:v>4192</c:v>
                </c:pt>
                <c:pt idx="2">
                  <c:v>3650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2E0-4DE6-ABC5-543B81C12A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Свиньи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202927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5F6-4D44-AE46-6B428614B71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254673</c:v>
                </c:pt>
                <c:pt idx="1">
                  <c:v>262574</c:v>
                </c:pt>
                <c:pt idx="2">
                  <c:v>251709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2E0-4DE6-ABC5-543B81C12A3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Овцы и козы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2828</c:v>
                </c:pt>
                <c:pt idx="1">
                  <c:v>2019</c:v>
                </c:pt>
                <c:pt idx="2">
                  <c:v>2256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2E0-4DE6-ABC5-543B81C12A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8"/>
        <c:axId val="287358176"/>
        <c:axId val="288647744"/>
      </c:barChart>
      <c:catAx>
        <c:axId val="28735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288647744"/>
        <c:crosses val="autoZero"/>
        <c:auto val="1"/>
        <c:lblAlgn val="ctr"/>
        <c:lblOffset val="100"/>
        <c:noMultiLvlLbl val="0"/>
      </c:catAx>
      <c:valAx>
        <c:axId val="288647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7358176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8.7380856154042674E-2"/>
          <c:y val="0.88922528765167907"/>
          <c:w val="0.77713178294573648"/>
          <c:h val="0.10989010989010989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632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93-4D35-A8C7-FE52B8C56625}"/>
              </c:ext>
            </c:extLst>
          </c:dPt>
          <c:dPt>
            <c:idx val="5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93-4D35-A8C7-FE52B8C56625}"/>
              </c:ext>
            </c:extLst>
          </c:dPt>
          <c:dPt>
            <c:idx val="6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93-4D35-A8C7-FE52B8C56625}"/>
              </c:ext>
            </c:extLst>
          </c:dPt>
          <c:dPt>
            <c:idx val="7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93-4D35-A8C7-FE52B8C56625}"/>
              </c:ext>
            </c:extLst>
          </c:dPt>
          <c:dPt>
            <c:idx val="8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D93-4D35-A8C7-FE52B8C56625}"/>
              </c:ext>
            </c:extLst>
          </c:dPt>
          <c:dPt>
            <c:idx val="10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93-4D35-A8C7-FE52B8C56625}"/>
              </c:ext>
            </c:extLst>
          </c:dPt>
          <c:dPt>
            <c:idx val="11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D93-4D35-A8C7-FE52B8C566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800" baseline="0" dirty="0" smtClean="0"/>
                      <a:t>5,7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5A8-4468-A25A-66D9D6D6981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800" baseline="0" dirty="0" smtClean="0"/>
                      <a:t>5,5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5A8-4468-A25A-66D9D6D6981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800" baseline="0" dirty="0" smtClean="0"/>
                      <a:t>4,5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5A8-4468-A25A-66D9D6D6981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5.7</c:v>
                </c:pt>
                <c:pt idx="1">
                  <c:v>5.5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93-4D35-A8C7-FE52B8C566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288649984"/>
        <c:axId val="204627648"/>
      </c:barChart>
      <c:catAx>
        <c:axId val="2886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800" b="0">
                <a:solidFill>
                  <a:schemeClr val="tx1"/>
                </a:solidFill>
              </a:defRPr>
            </a:pPr>
            <a:endParaRPr lang="ru-RU"/>
          </a:p>
        </c:txPr>
        <c:crossAx val="204627648"/>
        <c:crosses val="autoZero"/>
        <c:auto val="1"/>
        <c:lblAlgn val="ctr"/>
        <c:lblOffset val="100"/>
        <c:noMultiLvlLbl val="0"/>
      </c:catAx>
      <c:valAx>
        <c:axId val="204627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864998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3112493673542474E-2"/>
          <c:y val="0.13004944415249603"/>
          <c:w val="0.84714661333925889"/>
          <c:h val="0.652559442467168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Пассажирооборот, тыс. чел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326-4009-9A71-7480FEFFC50F}"/>
              </c:ext>
            </c:extLst>
          </c:dPt>
          <c:dPt>
            <c:idx val="5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26-4009-9A71-7480FEFFC50F}"/>
              </c:ext>
            </c:extLst>
          </c:dPt>
          <c:dPt>
            <c:idx val="6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26-4009-9A71-7480FEFFC50F}"/>
              </c:ext>
            </c:extLst>
          </c:dPt>
          <c:dPt>
            <c:idx val="7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26-4009-9A71-7480FEFFC50F}"/>
              </c:ext>
            </c:extLst>
          </c:dPt>
          <c:dPt>
            <c:idx val="8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326-4009-9A71-7480FEFFC50F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26-4009-9A71-7480FEFFC50F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326-4009-9A71-7480FEFFC50F}"/>
              </c:ext>
            </c:extLst>
          </c:dPt>
          <c:dLbls>
            <c:dLbl>
              <c:idx val="1"/>
              <c:layout>
                <c:manualLayout>
                  <c:x val="-5.3561875247644586E-3"/>
                  <c:y val="-2.254324486638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26-4009-9A71-7480FEFFC5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102843861440071E-2"/>
                  <c:y val="-1.502882991092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326-4009-9A71-7480FEFFC50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141.80000000000001</c:v>
                </c:pt>
                <c:pt idx="1">
                  <c:v>116.4</c:v>
                </c:pt>
                <c:pt idx="2">
                  <c:v>104.1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326-4009-9A71-7480FEFFC5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Перевозка пассажиров, тыс. пасс-км.
</c:v>
                </c:pt>
              </c:strCache>
            </c:strRef>
          </c:tx>
          <c:spPr>
            <a:solidFill>
              <a:srgbClr val="E13A0D"/>
            </a:solidFill>
          </c:spPr>
          <c:invertIfNegative val="0"/>
          <c:dLbls>
            <c:dLbl>
              <c:idx val="0"/>
              <c:layout>
                <c:manualLayout>
                  <c:x val="-2.6780937623822318E-2"/>
                  <c:y val="7.5144149554608203E-3"/>
                </c:manualLayout>
              </c:layout>
              <c:tx>
                <c:rich>
                  <a:bodyPr/>
                  <a:lstStyle/>
                  <a:p>
                    <a:fld id="{E943F4FC-7F61-456D-8103-94EED6245C7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326-4009-9A71-7480FEFFC50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2.6780937623822363E-2"/>
                  <c:y val="0"/>
                </c:manualLayout>
              </c:layout>
              <c:tx>
                <c:rich>
                  <a:bodyPr/>
                  <a:lstStyle/>
                  <a:p>
                    <a:fld id="{15AE1D7B-4D2C-4611-979D-03D672706D2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26-4009-9A71-7480FEFFC50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1.6068562574293278E-2"/>
                  <c:y val="-4.5086489732764919E-2"/>
                </c:manualLayout>
              </c:layout>
              <c:tx>
                <c:rich>
                  <a:bodyPr/>
                  <a:lstStyle/>
                  <a:p>
                    <a:fld id="{CF00CEE1-BA03-4019-8C96-2AA45171DEE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326-4009-9A71-7480FEFFC50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E1A-4262-9F35-6F767D8A5CA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7570</c:v>
                </c:pt>
                <c:pt idx="1">
                  <c:v>7412</c:v>
                </c:pt>
                <c:pt idx="2">
                  <c:v>7754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326-4009-9A71-7480FEFFC50F}"/>
            </c:ext>
            <c:ext xmlns:c15="http://schemas.microsoft.com/office/drawing/2012/chart" uri="{02D57815-91ED-43cb-92C2-25804820EDAC}">
              <c15:datalabelsRange>
                <c15:f>Лист1!$C$2:$C$4</c15:f>
                <c15:dlblRangeCache>
                  <c:ptCount val="3"/>
                  <c:pt idx="0">
                    <c:v>7570</c:v>
                  </c:pt>
                  <c:pt idx="1">
                    <c:v>7412</c:v>
                  </c:pt>
                  <c:pt idx="2">
                    <c:v>7754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shape val="box"/>
        <c:axId val="287806256"/>
        <c:axId val="288724576"/>
        <c:axId val="0"/>
      </c:bar3DChart>
      <c:catAx>
        <c:axId val="28780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tx1"/>
                </a:solidFill>
              </a:defRPr>
            </a:pPr>
            <a:endParaRPr lang="ru-RU"/>
          </a:p>
        </c:txPr>
        <c:crossAx val="288724576"/>
        <c:crosses val="autoZero"/>
        <c:auto val="1"/>
        <c:lblAlgn val="ctr"/>
        <c:lblOffset val="100"/>
        <c:noMultiLvlLbl val="0"/>
      </c:catAx>
      <c:valAx>
        <c:axId val="288724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780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432098765432098E-2"/>
          <c:y val="0.83251382338899738"/>
          <c:w val="0.92919992143708785"/>
          <c:h val="0.16748617661100262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460543337645538E-2"/>
          <c:y val="0.15710432632446555"/>
          <c:w val="0.86092491672693561"/>
          <c:h val="0.64690458236150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ДОУ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4D-4AB2-A562-FA1D7DF0A942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4D-4AB2-A562-FA1D7DF0A942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4D-4AB2-A562-FA1D7DF0A942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4D-4AB2-A562-FA1D7DF0A942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4D-4AB2-A562-FA1D7DF0A942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4D-4AB2-A562-FA1D7DF0A942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74D-4AB2-A562-FA1D7DF0A942}"/>
              </c:ext>
            </c:extLst>
          </c:dPt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853</c:v>
                </c:pt>
                <c:pt idx="1">
                  <c:v>839</c:v>
                </c:pt>
                <c:pt idx="2">
                  <c:v>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4D-4AB2-A562-FA1D7DF0A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2977</c:v>
                </c:pt>
                <c:pt idx="1">
                  <c:v>2951</c:v>
                </c:pt>
                <c:pt idx="2">
                  <c:v>2815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74D-4AB2-A562-FA1D7DF0A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2.5873221216041399E-3"/>
                  <c:y val="2.6726057906458798E-2"/>
                </c:manualLayout>
              </c:layout>
              <c:tx>
                <c:rich>
                  <a:bodyPr/>
                  <a:lstStyle/>
                  <a:p>
                    <a:r>
                      <a:rPr lang="en-US" sz="700" dirty="0" smtClean="0"/>
                      <a:t>198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BD1-447E-84EA-68477713EB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700" dirty="0" smtClean="0"/>
                      <a:t>166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BD1-447E-84EA-68477713EB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700" dirty="0" smtClean="0"/>
                      <a:t>139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BD1-447E-84EA-68477713EBB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198</c:v>
                </c:pt>
                <c:pt idx="1">
                  <c:v>166</c:v>
                </c:pt>
                <c:pt idx="2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74D-4AB2-A562-FA1D7DF0A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9286976"/>
        <c:axId val="289287536"/>
      </c:barChart>
      <c:catAx>
        <c:axId val="2892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800" b="0">
                <a:solidFill>
                  <a:schemeClr val="tx1"/>
                </a:solidFill>
              </a:defRPr>
            </a:pPr>
            <a:endParaRPr lang="ru-RU"/>
          </a:p>
        </c:txPr>
        <c:crossAx val="289287536"/>
        <c:crosses val="autoZero"/>
        <c:auto val="1"/>
        <c:lblAlgn val="ctr"/>
        <c:lblOffset val="100"/>
        <c:noMultiLvlLbl val="0"/>
      </c:catAx>
      <c:valAx>
        <c:axId val="289287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9286976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39276160984404762"/>
          <c:y val="0.83843642039177169"/>
          <c:w val="0.21511627906976744"/>
          <c:h val="0.12977099236641221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70405186875635"/>
          <c:y val="1.5913944186788521E-2"/>
          <c:w val="0.38275666117551044"/>
          <c:h val="0.5771815353760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8F-41D9-BAE2-5ADDE801E48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8F-41D9-BAE2-5ADDE801E48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8F-41D9-BAE2-5ADDE801E48A}"/>
              </c:ext>
            </c:extLst>
          </c:dPt>
          <c:dPt>
            <c:idx val="3"/>
            <c:bubble3D val="0"/>
            <c:spPr>
              <a:solidFill>
                <a:srgbClr val="46C2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8F-41D9-BAE2-5ADDE801E48A}"/>
              </c:ext>
            </c:extLst>
          </c:dPt>
          <c:dPt>
            <c:idx val="4"/>
            <c:bubble3D val="0"/>
            <c:explosion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F8F-41D9-BAE2-5ADDE801E48A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8F-41D9-BAE2-5ADDE801E48A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F8F-41D9-BAE2-5ADDE801E48A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803384121754591"/>
                  <c:y val="6.05553506359468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8F-41D9-BAE2-5ADDE801E4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468265665036105E-3"/>
                  <c:y val="-2.17821756154232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F8F-41D9-BAE2-5ADDE801E4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344732971503786E-2"/>
                  <c:y val="-2.17821756154232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8F-41D9-BAE2-5ADDE801E48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877426207205018"/>
                  <c:y val="-2.07676045170317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F8F-41D9-BAE2-5ADDE801E48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626169003214824"/>
                  <c:y val="-2.03913020241482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8F-41D9-BAE2-5ADDE801E48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5738013963231962"/>
                  <c:y val="1.15987905751777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F8F-41D9-BAE2-5ADDE801E4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русские</c:v>
                </c:pt>
                <c:pt idx="1">
                  <c:v>украинцы</c:v>
                </c:pt>
                <c:pt idx="2">
                  <c:v>армяне</c:v>
                </c:pt>
                <c:pt idx="3">
                  <c:v>белорусы</c:v>
                </c:pt>
                <c:pt idx="4">
                  <c:v>чеченцы</c:v>
                </c:pt>
                <c:pt idx="5">
                  <c:v>узбеки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#,000%</c:formatCode>
                <c:ptCount val="7"/>
                <c:pt idx="0">
                  <c:v>0.96</c:v>
                </c:pt>
                <c:pt idx="1">
                  <c:v>7.0000000000000001E-3</c:v>
                </c:pt>
                <c:pt idx="2">
                  <c:v>2.9999999999999997E-4</c:v>
                </c:pt>
                <c:pt idx="3">
                  <c:v>1.2999999999999999E-3</c:v>
                </c:pt>
                <c:pt idx="4">
                  <c:v>4.0000000000000002E-4</c:v>
                </c:pt>
                <c:pt idx="5">
                  <c:v>2.0000000000000001E-4</c:v>
                </c:pt>
                <c:pt idx="6">
                  <c:v>3.0800000000000001E-2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F8F-41D9-BAE2-5ADDE801E4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3333333333333329E-2"/>
          <c:y val="1.7316017316017316E-2"/>
          <c:w val="0.26805205011561656"/>
          <c:h val="0.52813852813852813"/>
        </c:manualLayout>
      </c:layout>
      <c:overlay val="0"/>
      <c:txPr>
        <a:bodyPr/>
        <a:lstStyle/>
        <a:p>
          <a:pPr>
            <a:defRPr sz="7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F94-4BAC-A825-6CE5FDE6927D}"/>
              </c:ext>
            </c:extLst>
          </c:dPt>
          <c:dPt>
            <c:idx val="5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94-4BAC-A825-6CE5FDE6927D}"/>
              </c:ext>
            </c:extLst>
          </c:dPt>
          <c:dPt>
            <c:idx val="6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F94-4BAC-A825-6CE5FDE6927D}"/>
              </c:ext>
            </c:extLst>
          </c:dPt>
          <c:dPt>
            <c:idx val="7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94-4BAC-A825-6CE5FDE6927D}"/>
              </c:ext>
            </c:extLst>
          </c:dPt>
          <c:dPt>
            <c:idx val="8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F94-4BAC-A825-6CE5FDE6927D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94-4BAC-A825-6CE5FDE6927D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F94-4BAC-A825-6CE5FDE6927D}"/>
              </c:ext>
            </c:extLst>
          </c:dPt>
          <c:dLbls>
            <c:dLbl>
              <c:idx val="0"/>
              <c:layout>
                <c:manualLayout>
                  <c:x val="-1.5424164524421594E-2"/>
                  <c:y val="-0.225063938618925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20304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733-400A-858B-FAA67AC95A0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14833759590792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CB0-47F9-A2C4-87D29E4851A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282776349614395E-2"/>
                  <c:y val="-0.143222506393861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20089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CB0-47F9-A2C4-87D29E4851A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21028</c:v>
                </c:pt>
                <c:pt idx="1">
                  <c:v>20728</c:v>
                </c:pt>
                <c:pt idx="2">
                  <c:v>20512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F94-4BAC-A825-6CE5FDE692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00"/>
        <c:axId val="286158544"/>
        <c:axId val="286159104"/>
      </c:barChart>
      <c:catAx>
        <c:axId val="28615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ru-RU"/>
          </a:p>
        </c:txPr>
        <c:crossAx val="286159104"/>
        <c:crosses val="autoZero"/>
        <c:auto val="1"/>
        <c:lblAlgn val="ctr"/>
        <c:lblOffset val="100"/>
        <c:noMultiLvlLbl val="0"/>
      </c:catAx>
      <c:valAx>
        <c:axId val="286159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615854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632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D4C-443F-9F79-617BBC5BF301}"/>
              </c:ext>
            </c:extLst>
          </c:dPt>
          <c:dPt>
            <c:idx val="5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4C-443F-9F79-617BBC5BF301}"/>
              </c:ext>
            </c:extLst>
          </c:dPt>
          <c:dPt>
            <c:idx val="6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D4C-443F-9F79-617BBC5BF301}"/>
              </c:ext>
            </c:extLst>
          </c:dPt>
          <c:dPt>
            <c:idx val="7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4C-443F-9F79-617BBC5BF301}"/>
              </c:ext>
            </c:extLst>
          </c:dPt>
          <c:dPt>
            <c:idx val="8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D4C-443F-9F79-617BBC5BF301}"/>
              </c:ext>
            </c:extLst>
          </c:dPt>
          <c:dPt>
            <c:idx val="10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4C-443F-9F79-617BBC5BF301}"/>
              </c:ext>
            </c:extLst>
          </c:dPt>
          <c:dPt>
            <c:idx val="11"/>
            <c:invertIfNegative val="0"/>
            <c:bubble3D val="0"/>
            <c:spPr>
              <a:solidFill>
                <a:srgbClr val="F763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D4C-443F-9F79-617BBC5BF301}"/>
              </c:ext>
            </c:extLst>
          </c:dPt>
          <c:dLbls>
            <c:dLbl>
              <c:idx val="0"/>
              <c:layout>
                <c:manualLayout>
                  <c:x val="2.0565552699228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A3B-48C8-ACF0-7251D39D18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108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A3B-48C8-ACF0-7251D39D18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87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A3B-48C8-ACF0-7251D39D185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</c:v>
                </c:pt>
                <c:pt idx="1">
                  <c:v>108</c:v>
                </c:pt>
                <c:pt idx="2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4C-443F-9F79-617BBC5BF3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204571856"/>
        <c:axId val="204572416"/>
      </c:barChart>
      <c:catAx>
        <c:axId val="20457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ru-RU"/>
          </a:p>
        </c:txPr>
        <c:crossAx val="204572416"/>
        <c:crosses val="autoZero"/>
        <c:auto val="1"/>
        <c:lblAlgn val="ctr"/>
        <c:lblOffset val="100"/>
        <c:noMultiLvlLbl val="0"/>
      </c:catAx>
      <c:valAx>
        <c:axId val="204572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4571856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40-482F-92FD-F4EA260EE31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40-482F-92FD-F4EA260EE31B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B40-482F-92FD-F4EA260EE31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40-482F-92FD-F4EA260EE31B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B40-482F-92FD-F4EA260EE31B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40-482F-92FD-F4EA260EE31B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B40-482F-92FD-F4EA260EE31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F9B-4929-80D4-ACB4BCBB307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F9B-4929-80D4-ACB4BCBB307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0,5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F9B-4929-80D4-ACB4BCBB307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1.5</c:v>
                </c:pt>
                <c:pt idx="1">
                  <c:v>1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B40-482F-92FD-F4EA260EE3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204627088"/>
        <c:axId val="285147056"/>
      </c:barChart>
      <c:catAx>
        <c:axId val="20462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ru-RU"/>
          </a:p>
        </c:txPr>
        <c:crossAx val="285147056"/>
        <c:crosses val="autoZero"/>
        <c:auto val="1"/>
        <c:lblAlgn val="ctr"/>
        <c:lblOffset val="100"/>
        <c:noMultiLvlLbl val="0"/>
      </c:catAx>
      <c:valAx>
        <c:axId val="285147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462708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0185502792818"/>
          <c:y val="0.12912795548722181"/>
          <c:w val="0.88659793814432986"/>
          <c:h val="0.7118776633989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71-44C7-8721-E603C3D6C06A}"/>
              </c:ext>
            </c:extLst>
          </c:dPt>
          <c:dPt>
            <c:idx val="5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71-44C7-8721-E603C3D6C06A}"/>
              </c:ext>
            </c:extLst>
          </c:dPt>
          <c:dPt>
            <c:idx val="6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71-44C7-8721-E603C3D6C06A}"/>
              </c:ext>
            </c:extLst>
          </c:dPt>
          <c:dPt>
            <c:idx val="7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71-44C7-8721-E603C3D6C06A}"/>
              </c:ext>
            </c:extLst>
          </c:dPt>
          <c:dPt>
            <c:idx val="8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71-44C7-8721-E603C3D6C06A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71-44C7-8721-E603C3D6C06A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71-44C7-8721-E603C3D6C06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dirty="0" smtClean="0"/>
                      <a:t>11240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E34-4A60-99B8-204E890A408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800" baseline="0" dirty="0" smtClean="0"/>
                      <a:t>12433</a:t>
                    </a:r>
                    <a:endParaRPr lang="en-US" sz="800" baseline="0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E34-4A60-99B8-204E890A408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900" b="1" baseline="0"/>
                    </a:pPr>
                    <a:r>
                      <a:rPr lang="en-US" sz="900" baseline="0" dirty="0" smtClean="0"/>
                      <a:t>13288</a:t>
                    </a:r>
                    <a:endParaRPr lang="en-US" sz="900" baseline="0" dirty="0"/>
                  </a:p>
                </c:rich>
              </c:tx>
              <c:numFmt formatCode="#,##0.00" sourceLinked="0"/>
              <c:spPr>
                <a:solidFill>
                  <a:schemeClr val="bg1"/>
                </a:solidFill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E34-4A60-99B8-204E890A408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264-445C-A6F6-F4C370020674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11240</c:v>
                </c:pt>
                <c:pt idx="1">
                  <c:v>12433</c:v>
                </c:pt>
                <c:pt idx="2">
                  <c:v>13288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71-44C7-8721-E603C3D6C0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285149856"/>
        <c:axId val="285150416"/>
      </c:barChart>
      <c:catAx>
        <c:axId val="28514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800" b="0">
                <a:solidFill>
                  <a:schemeClr val="tx1"/>
                </a:solidFill>
              </a:defRPr>
            </a:pPr>
            <a:endParaRPr lang="ru-RU"/>
          </a:p>
        </c:txPr>
        <c:crossAx val="285150416"/>
        <c:crosses val="autoZero"/>
        <c:auto val="1"/>
        <c:lblAlgn val="ctr"/>
        <c:lblOffset val="100"/>
        <c:noMultiLvlLbl val="0"/>
      </c:catAx>
      <c:valAx>
        <c:axId val="285150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5149856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3C8-4908-8C06-DCB8B70C39C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C8-4908-8C06-DCB8B70C39C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3C8-4908-8C06-DCB8B70C39C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C8-4908-8C06-DCB8B70C39C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3C8-4908-8C06-DCB8B70C39C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C8-4908-8C06-DCB8B70C39C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3C8-4908-8C06-DCB8B70C39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34,1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A7E-44CA-8189-76BAB9D997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38,7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A7E-44CA-8189-76BAB9D997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44,3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A7E-44CA-8189-76BAB9D9974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34.1</c:v>
                </c:pt>
                <c:pt idx="1">
                  <c:v>38.700000000000003</c:v>
                </c:pt>
                <c:pt idx="2">
                  <c:v>44.3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3C8-4908-8C06-DCB8B70C39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286419120"/>
        <c:axId val="286419680"/>
      </c:barChart>
      <c:catAx>
        <c:axId val="28641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419680"/>
        <c:crosses val="autoZero"/>
        <c:auto val="1"/>
        <c:lblAlgn val="ctr"/>
        <c:lblOffset val="100"/>
        <c:noMultiLvlLbl val="0"/>
      </c:catAx>
      <c:valAx>
        <c:axId val="286419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6419120"/>
        <c:crosses val="autoZero"/>
        <c:crossBetween val="between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21312165800993"/>
          <c:y val="2.7236063341301982E-5"/>
          <c:w val="0.55521178663458026"/>
          <c:h val="0.48482548450777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E5-4DA7-9336-4B58955497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E5-4DA7-9336-4B58955497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DE5-4DA7-9336-4B58955497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E5-4DA7-9336-4B58955497E2}"/>
              </c:ext>
            </c:extLst>
          </c:dPt>
          <c:dPt>
            <c:idx val="4"/>
            <c:bubble3D val="0"/>
            <c:explosion val="1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E5-4DA7-9336-4B58955497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E5-4DA7-9336-4B58955497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DE5-4DA7-9336-4B58955497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E5-4DA7-9336-4B58955497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DE5-4DA7-9336-4B58955497E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E5-4DA7-9336-4B58955497E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DE5-4DA7-9336-4B58955497E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DE5-4DA7-9336-4B58955497E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DE5-4DA7-9336-4B58955497E2}"/>
              </c:ext>
            </c:extLst>
          </c:dPt>
          <c:dLbls>
            <c:delete val="1"/>
          </c:dLbls>
          <c:cat>
            <c:strRef>
              <c:f>Лист1!$A$2:$A$14</c:f>
              <c:strCache>
                <c:ptCount val="7"/>
                <c:pt idx="0">
                  <c:v>Сельское хозяйство</c:v>
                </c:pt>
                <c:pt idx="1">
                  <c:v>Строительство</c:v>
                </c:pt>
                <c:pt idx="2">
                  <c:v>Торговля </c:v>
                </c:pt>
                <c:pt idx="3">
                  <c:v>Деятельность профессиональная, научная и техническая</c:v>
                </c:pt>
                <c:pt idx="4">
                  <c:v>Государственное управление; социальное обеспечение</c:v>
                </c:pt>
                <c:pt idx="5">
                  <c:v>Образование</c:v>
                </c:pt>
                <c:pt idx="6">
                  <c:v>Прочие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26</c:v>
                </c:pt>
                <c:pt idx="1">
                  <c:v>10</c:v>
                </c:pt>
                <c:pt idx="2">
                  <c:v>25</c:v>
                </c:pt>
                <c:pt idx="3">
                  <c:v>10</c:v>
                </c:pt>
                <c:pt idx="4">
                  <c:v>26</c:v>
                </c:pt>
                <c:pt idx="5">
                  <c:v>36</c:v>
                </c:pt>
                <c:pt idx="6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DE5-4DA7-9336-4B58955497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2.4051608621855819E-2"/>
          <c:y val="0.49160814986818446"/>
          <c:w val="0.76323357878482367"/>
          <c:h val="0.49065349093004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459028318380789"/>
          <c:y val="1.9459119716465596E-2"/>
          <c:w val="0.55521178663458026"/>
          <c:h val="0.48482548450777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197-479D-91CF-DEEE33EBFD2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97-479D-91CF-DEEE33EBFD2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97-479D-91CF-DEEE33EBFD2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97-479D-91CF-DEEE33EBFD20}"/>
              </c:ext>
            </c:extLst>
          </c:dPt>
          <c:dPt>
            <c:idx val="4"/>
            <c:bubble3D val="0"/>
            <c:explosion val="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197-479D-91CF-DEEE33EBFD20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97-479D-91CF-DEEE33EBFD20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197-479D-91CF-DEEE33EBFD20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97-479D-91CF-DEEE33EBFD20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197-479D-91CF-DEEE33EBFD20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97-479D-91CF-DEEE33EBFD20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197-479D-91CF-DEEE33EBFD20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197-479D-91CF-DEEE33EBFD20}"/>
              </c:ext>
            </c:extLst>
          </c:dPt>
          <c:dLbls>
            <c:delete val="1"/>
          </c:dLbls>
          <c:cat>
            <c:strRef>
              <c:f>Лист1!$A$2:$A$13</c:f>
              <c:strCache>
                <c:ptCount val="3"/>
                <c:pt idx="0">
                  <c:v>малые</c:v>
                </c:pt>
                <c:pt idx="1">
                  <c:v>средние </c:v>
                </c:pt>
                <c:pt idx="2">
                  <c:v>крупные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57</c:v>
                </c:pt>
                <c:pt idx="1">
                  <c:v>2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197-479D-91CF-DEEE33EBFD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23625110070317384"/>
          <c:y val="0.59579167903346897"/>
          <c:w val="0.59464439311374573"/>
          <c:h val="0.40420832096653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4C2516-1AA6-4F04-BF36-9809635E1A8B}" type="datetimeFigureOut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562"/>
            <a:ext cx="2972498" cy="49712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92" y="9448562"/>
            <a:ext cx="2972498" cy="49712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F55DF0-53C9-432B-9DCE-ADEDAE735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3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DD3B46-04A9-4EA4-99B0-7A35D22DB71C}" type="datetimeFigureOut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3" y="4725076"/>
            <a:ext cx="5486078" cy="4475717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562"/>
            <a:ext cx="2972498" cy="49712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2" y="9448562"/>
            <a:ext cx="2972498" cy="49712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F6FF3D-1F82-4EB2-9280-FCAC48679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75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85B9F-93AB-4E59-8FC1-478CC9E2359D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7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AE320-32B2-4D0F-856A-06225574C03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6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DB06F4-BF98-4C0F-AA9C-E53F9FD947B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6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DF8BD-763B-4F70-B69B-12D225B2D6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44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D11EE-1F5A-4942-8287-D92D6F61ADF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8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C5A68-26A0-4035-9610-40D0617D61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09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38D37-8A06-4590-94DB-FD2C0C4880D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66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9155" name="Номер слайда 3"/>
          <p:cNvSpPr txBox="1">
            <a:spLocks noGrp="1"/>
          </p:cNvSpPr>
          <p:nvPr/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>
              <a:defRPr/>
            </a:pPr>
            <a:fld id="{B6EE51C3-2737-4BFD-97C4-D1EE301D9338}" type="slidenum">
              <a:rPr lang="ru-RU" sz="1200">
                <a:latin typeface="+mn-lt"/>
              </a:rPr>
              <a:pPr algn="r">
                <a:defRPr/>
              </a:pPr>
              <a:t>18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3908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813F3-CB37-4BB0-A548-9DF9E910F7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13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EAF91-92A6-43BC-87B9-9C2CF160F44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20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>
              <a:defRPr/>
            </a:pPr>
            <a:fld id="{D4CD4D30-1269-49B2-BF08-05AC85FDE41B}" type="slidenum">
              <a:rPr lang="ru-RU" sz="1200">
                <a:latin typeface="+mn-lt"/>
              </a:rPr>
              <a:pPr algn="r">
                <a:defRPr/>
              </a:pPr>
              <a:t>23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24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F1EDA-81F3-4C7D-A317-147571ADEEE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52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>
              <a:defRPr/>
            </a:pPr>
            <a:fld id="{D4CD4D30-1269-49B2-BF08-05AC85FDE41B}" type="slidenum">
              <a:rPr lang="ru-RU" sz="1200">
                <a:latin typeface="+mn-lt"/>
              </a:rPr>
              <a:pPr algn="r">
                <a:defRPr/>
              </a:pPr>
              <a:t>24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71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>
              <a:defRPr/>
            </a:pPr>
            <a:fld id="{D4CD4D30-1269-49B2-BF08-05AC85FDE41B}" type="slidenum">
              <a:rPr lang="ru-RU" sz="1200">
                <a:latin typeface="+mn-lt"/>
              </a:rPr>
              <a:pPr algn="r">
                <a:defRPr/>
              </a:pPr>
              <a:t>25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754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>
              <a:defRPr/>
            </a:pPr>
            <a:fld id="{D4CD4D30-1269-49B2-BF08-05AC85FDE41B}" type="slidenum">
              <a:rPr lang="ru-RU" sz="1200">
                <a:latin typeface="+mn-lt"/>
              </a:rPr>
              <a:pPr algn="r">
                <a:defRPr/>
              </a:pPr>
              <a:t>26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985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>
              <a:defRPr/>
            </a:pPr>
            <a:fld id="{D4CD4D30-1269-49B2-BF08-05AC85FDE41B}" type="slidenum">
              <a:rPr lang="ru-RU" sz="1200">
                <a:latin typeface="+mn-lt"/>
              </a:rPr>
              <a:pPr algn="r">
                <a:defRPr/>
              </a:pPr>
              <a:t>27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513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>
              <a:defRPr/>
            </a:pPr>
            <a:fld id="{D4CD4D30-1269-49B2-BF08-05AC85FDE41B}" type="slidenum">
              <a:rPr lang="ru-RU" sz="1200">
                <a:latin typeface="+mn-lt"/>
              </a:rPr>
              <a:pPr algn="r">
                <a:defRPr/>
              </a:pPr>
              <a:t>28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6895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D3555-846C-4978-8C85-C654B1EBA8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5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8D6B2-DEB4-43F7-8B61-D33751AEE2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555789-E8FD-44E4-AD4F-712DFA0D50D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FCC99A-E291-4E25-8B99-64285096395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6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75CF3-D9FB-4801-A1C4-CBD58F4F9B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1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82777E-7416-46F7-A926-79477640CE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0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9A57B-C110-4101-94E3-A92C653285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5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D4CFD-70A4-4A7E-AF4D-38F920D82E3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1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5BD6-D82A-42F5-ADDA-288F85230244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729C-0D99-4A12-8447-3F150D698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291A-4765-4CDF-B64F-9CA15A4CA9B4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FA8C-D453-4686-9929-B63C30BF2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1593-B2F9-4C90-B947-D4A6514380E7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34BE-1696-4058-92B0-EB1A5AC06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DB7B-4305-4E64-ADAA-14E0B8FF6CAA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7000-1481-4028-84B8-1D444E5B6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3220-F14A-489B-9D7C-BB4B925D865C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9F9C-0864-42DA-A1F8-AE22C39A9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ECFF-0551-4F36-A1CD-881D9347493F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70DC-3166-4D20-8FFC-80C774CA5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1432-E46A-4B36-84DC-BA8572D0BD34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6EDD-DC49-46F6-AA3A-E52913A86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2595-70A0-4534-96E5-C328863FD14C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6C5F-F982-4652-8455-B5E7BCB30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F7BD-06B2-4E1B-9AC1-1BA3FFFF65C0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227A-1490-4253-A601-7659628A3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0594-98B2-4F16-B1FD-09A4B33CDE61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5D99-3CB6-4165-BDCB-2762E6453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EA25-9EDA-49EB-9409-9ED26139D4BF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3BAA-29BA-40DE-90AF-84265FA5D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47F2F-CA4F-4412-89D0-75B72036E4D8}" type="datetime1">
              <a:rPr lang="ru-RU"/>
              <a:pPr>
                <a:defRPr/>
              </a:pPr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84276-906E-4981-BDB7-F02BB5DB2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jp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jp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213" y="1347788"/>
            <a:ext cx="6332537" cy="2376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3119438" y="2116138"/>
            <a:ext cx="6048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7E39"/>
                </a:solidFill>
                <a:latin typeface="Impact" pitchFamily="34" charset="0"/>
              </a:rPr>
              <a:t>ИНВЕСТИЦИОННЫЕ ПРЕДЛОЖЕНИЯ </a:t>
            </a:r>
          </a:p>
          <a:p>
            <a:pPr algn="just"/>
            <a:r>
              <a:rPr lang="ru-RU" sz="2400" dirty="0">
                <a:solidFill>
                  <a:srgbClr val="EEEAF2"/>
                </a:solidFill>
                <a:latin typeface="Impact" pitchFamily="34" charset="0"/>
              </a:rPr>
              <a:t> ТАЛОВСКОГО МУНИЦИПАЛЬНОГО РАЙОНА </a:t>
            </a:r>
          </a:p>
          <a:p>
            <a:pPr algn="just"/>
            <a:r>
              <a:rPr lang="ru-RU" sz="2400" dirty="0">
                <a:solidFill>
                  <a:srgbClr val="007E39"/>
                </a:solidFill>
                <a:latin typeface="Impact" pitchFamily="34" charset="0"/>
              </a:rPr>
              <a:t>ВОРОНЕЖСКОЙ ОБЛАСТИ   </a:t>
            </a: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245557" y="4731990"/>
            <a:ext cx="5796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F7F7F"/>
                </a:solidFill>
                <a:latin typeface="Calibri" pitchFamily="34" charset="0"/>
              </a:rPr>
              <a:t>АДМИНИСТРАЦИЯ </a:t>
            </a:r>
            <a:r>
              <a:rPr lang="ru-RU" sz="1600" b="1" dirty="0">
                <a:solidFill>
                  <a:srgbClr val="7F7F7F"/>
                </a:solidFill>
              </a:rPr>
              <a:t> </a:t>
            </a:r>
            <a:r>
              <a:rPr lang="ru-RU" sz="1600" b="1" dirty="0">
                <a:solidFill>
                  <a:srgbClr val="7F7F7F"/>
                </a:solidFill>
                <a:latin typeface="+mn-lt"/>
              </a:rPr>
              <a:t>ТАЛОВСКОГО</a:t>
            </a:r>
            <a:r>
              <a:rPr lang="ru-RU" sz="1600" b="1" dirty="0">
                <a:solidFill>
                  <a:srgbClr val="7F7F7F"/>
                </a:solidFill>
              </a:rPr>
              <a:t> </a:t>
            </a:r>
            <a:r>
              <a:rPr lang="ru-RU" sz="1600" b="1" dirty="0">
                <a:solidFill>
                  <a:srgbClr val="7F7F7F"/>
                </a:solidFill>
                <a:latin typeface="Calibri" pitchFamily="34" charset="0"/>
              </a:rPr>
              <a:t>МУНИЦИПАЛЬНОГО РАЙОНА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5071" y="355852"/>
            <a:ext cx="9143999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695E7738-4EA7-42E4-8C6F-62E93EF3F017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1753" name="Прямоугольник 7"/>
          <p:cNvSpPr>
            <a:spLocks noChangeArrowheads="1"/>
          </p:cNvSpPr>
          <p:nvPr/>
        </p:nvSpPr>
        <p:spPr bwMode="auto">
          <a:xfrm>
            <a:off x="2836863" y="1058863"/>
            <a:ext cx="34702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ОБЪЕМ ИНВЕСТИЦИЙ В ОСНОВНОЙ КАПИТАЛ</a:t>
            </a:r>
          </a:p>
        </p:txBody>
      </p:sp>
      <p:graphicFrame>
        <p:nvGraphicFramePr>
          <p:cNvPr id="31906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67745"/>
              </p:ext>
            </p:extLst>
          </p:nvPr>
        </p:nvGraphicFramePr>
        <p:xfrm>
          <a:off x="323850" y="1563638"/>
          <a:ext cx="3820504" cy="1952407"/>
        </p:xfrm>
        <a:graphic>
          <a:graphicData uri="http://schemas.openxmlformats.org/drawingml/2006/table">
            <a:tbl>
              <a:tblPr/>
              <a:tblGrid>
                <a:gridCol w="2662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8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Инвестиции в основной капитал-всего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1071085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1436383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8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том числе: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8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Собственные средства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696257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1085878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Привлеченные средства, в том числе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374828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350505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3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Кредиты банков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637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Заемные средства других организаций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78188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Бюджетные средства, в том числе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295892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340410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Из федерального бюджета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59040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92407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8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Из областного бюджета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207963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242301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8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Средства муниципального бюджета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28889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5702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8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Средства внебюджетных фондов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Прочие</a:t>
                      </a:r>
                      <a:endParaRPr kumimoji="0" 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10095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288" y="1347788"/>
            <a:ext cx="295592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sz="800" b="1" dirty="0">
                <a:solidFill>
                  <a:srgbClr val="00B0F0"/>
                </a:solidFill>
                <a:latin typeface="+mj-lt"/>
                <a:ea typeface="Calibri" pitchFamily="34" charset="0"/>
                <a:cs typeface="Times New Roman" pitchFamily="18" charset="0"/>
              </a:rPr>
              <a:t>ПО ИСТОЧНИКАМ ФИНАНСИРОВАНИЯ, ТЫС. РУБЛЕЙ</a:t>
            </a:r>
            <a:endParaRPr lang="ru-RU" sz="8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219700" y="1347788"/>
            <a:ext cx="332422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sz="800" b="1" dirty="0">
                <a:solidFill>
                  <a:srgbClr val="00B0F0"/>
                </a:solidFill>
                <a:latin typeface="+mj-lt"/>
                <a:ea typeface="Calibri" pitchFamily="34" charset="0"/>
                <a:cs typeface="Times New Roman" pitchFamily="18" charset="0"/>
              </a:rPr>
              <a:t>ПО ВИДАМ ЭКОНОМИЧЕСКОЙ ДЕЯТЕЛЬНОСТИ, ТЫС. РУБЛЕЙ</a:t>
            </a:r>
            <a:endParaRPr lang="ru-RU" sz="8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1911" name="Group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48571"/>
              </p:ext>
            </p:extLst>
          </p:nvPr>
        </p:nvGraphicFramePr>
        <p:xfrm>
          <a:off x="4324349" y="1563638"/>
          <a:ext cx="4712147" cy="3577294"/>
        </p:xfrm>
        <a:graphic>
          <a:graphicData uri="http://schemas.openxmlformats.org/drawingml/2006/table">
            <a:tbl>
              <a:tblPr/>
              <a:tblGrid>
                <a:gridCol w="2601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6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9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2568" marR="42568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568" marR="42568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568" marR="42568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прироста, %</a:t>
                      </a:r>
                    </a:p>
                  </a:txBody>
                  <a:tcPr marL="42568" marR="42568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Раздел А: сельское, лесное хозяйство, охота, рыболовство и рыбоводство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674607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1010734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+49,8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Раздел D: Обеспечение электрической энергией, газом и паром; кондиционирование воздуха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61708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50827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-17,6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201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Раздел Е: Водоснабжение; водоотведение, организация сбора и утилизации отходов, деятельность по ликвидации загрязнений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113493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58468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-48,5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93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Раздел G: Торговля оптовая и розничная; ремонт автотранспортных средств и мотоциклов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2041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5636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+176,1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Раздел H: Транспортировка и хранение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37970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53408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+40,7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24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Раздел J: Деятельность в области информации и связи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Раздел L: Деятельность по операциям с недвижимым имуществом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49083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93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Раздел M: Деятельность профессиональная, научная и техническая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7041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53717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+662,9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Раздел N: Деятельность административная и сопутствующие дополнительные услуги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32823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-89,6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71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Раздел O: Государственное управление и обеспечение военной безопасности; социальное обеспечение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9650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-81,9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89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Раздел </a:t>
                      </a:r>
                      <a:r>
                        <a:rPr lang="en-US" sz="800" b="0" i="0" u="none" strike="noStrike">
                          <a:effectLst/>
                          <a:latin typeface="+mn-lt"/>
                        </a:rPr>
                        <a:t>P: </a:t>
                      </a:r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5465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168739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+2987,6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Раздел Q: Деятельность в области здравоохранения и социальных услуг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77204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28787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-62,7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Раздел R: Деятельность в области культуры, спорта, организации досуга и развлечений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2568" marR="42568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2568" marR="42568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2568" marR="42568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2568" marR="42568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1878" name="Прямоугольник 22"/>
          <p:cNvSpPr>
            <a:spLocks noChangeArrowheads="1"/>
          </p:cNvSpPr>
          <p:nvPr/>
        </p:nvSpPr>
        <p:spPr bwMode="auto">
          <a:xfrm>
            <a:off x="900113" y="3507854"/>
            <a:ext cx="2563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УРОВЕНЬ ЖИЗНИ НАСЕЛЕНИЯ </a:t>
            </a:r>
          </a:p>
        </p:txBody>
      </p:sp>
      <p:graphicFrame>
        <p:nvGraphicFramePr>
          <p:cNvPr id="3191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2757"/>
              </p:ext>
            </p:extLst>
          </p:nvPr>
        </p:nvGraphicFramePr>
        <p:xfrm>
          <a:off x="333375" y="3867150"/>
          <a:ext cx="3206750" cy="1211898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72,4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Средняя продолжительность жизни, лет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Соотношение среднедушевых доходов к прожиточному минимуму, 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F7F7F"/>
                </a:solidFill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321581"/>
            <a:ext cx="9143999" cy="653144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72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33874" name="Прямоугольник 18"/>
          <p:cNvSpPr>
            <a:spLocks noChangeArrowheads="1"/>
          </p:cNvSpPr>
          <p:nvPr/>
        </p:nvSpPr>
        <p:spPr bwMode="auto">
          <a:xfrm>
            <a:off x="1914525" y="945278"/>
            <a:ext cx="5256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ХАРАКТЕРИСТИКА ОСНОВНЫХ ВИДОВ ЭКОНОМИЧЕСКОЙ ДЕЯТЕЛЬНОСТИ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997E2BB9-0B6B-4118-BCC0-950E0141DFB3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3876" name="Прямоугольник 15"/>
          <p:cNvSpPr>
            <a:spLocks noChangeArrowheads="1"/>
          </p:cNvSpPr>
          <p:nvPr/>
        </p:nvSpPr>
        <p:spPr bwMode="auto">
          <a:xfrm>
            <a:off x="3535363" y="1205799"/>
            <a:ext cx="1811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СЕЛЬСКОЕ ХОЗЯЙСТВО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9894" y="1412949"/>
            <a:ext cx="298926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Производство основных сельскохозяйственных культур крупных, средних и малых предприятий: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01010"/>
              </p:ext>
            </p:extLst>
          </p:nvPr>
        </p:nvGraphicFramePr>
        <p:xfrm>
          <a:off x="209549" y="1905149"/>
          <a:ext cx="3521075" cy="2105025"/>
        </p:xfrm>
        <a:graphic>
          <a:graphicData uri="http://schemas.openxmlformats.org/drawingml/2006/table">
            <a:tbl>
              <a:tblPr/>
              <a:tblGrid>
                <a:gridCol w="1581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Зерновые и зернобобовые культуры (в весе после доработки)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Убранная площадь, га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56037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68921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65718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Валовый сбор, тыс. ц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1644,2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2764,6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2931,0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Урожайность с 1 га, ц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29,3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40,1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44,6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Подсолнечник на зерно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Убранная площадь, га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20590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15257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17428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Валовый сбор, тыс. ц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467,9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431,9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527,8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Урожайность с 1 га, ц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222,7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28,3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30,3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Сахарная свекла (фабричная)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Убранная площадь, га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8510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9242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8710,6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Валовый сбор, тыс. ц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3381,9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4927,8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4702,0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Урожайность с 1 га, ц</a:t>
                      </a:r>
                    </a:p>
                  </a:txBody>
                  <a:tcPr marL="52703" marR="52703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397,4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533,2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539,8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703" marR="52703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494883" y="1344298"/>
            <a:ext cx="2270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Поголовье скота в крупных, средних и малых </a:t>
            </a:r>
            <a:r>
              <a:rPr lang="ru-RU" sz="1000" b="1" dirty="0" err="1">
                <a:latin typeface="+mn-lt"/>
                <a:cs typeface="+mn-cs"/>
              </a:rPr>
              <a:t>сельхозорганизациях</a:t>
            </a:r>
            <a:r>
              <a:rPr lang="ru-RU" sz="1000" b="1" dirty="0">
                <a:latin typeface="+mn-lt"/>
                <a:cs typeface="+mn-cs"/>
              </a:rPr>
              <a:t>:</a:t>
            </a:r>
          </a:p>
        </p:txBody>
      </p:sp>
      <p:graphicFrame>
        <p:nvGraphicFramePr>
          <p:cNvPr id="7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970150"/>
              </p:ext>
            </p:extLst>
          </p:nvPr>
        </p:nvGraphicFramePr>
        <p:xfrm>
          <a:off x="3816351" y="1744348"/>
          <a:ext cx="5148138" cy="162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175124" y="3371056"/>
            <a:ext cx="2270125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Отгружено сельскохозяйственной продукции собственного производства, тонн.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832377" y="3525042"/>
            <a:ext cx="227012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Посевная площадь, га</a:t>
            </a:r>
          </a:p>
        </p:txBody>
      </p:sp>
      <p:graphicFrame>
        <p:nvGraphicFramePr>
          <p:cNvPr id="33966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18515"/>
              </p:ext>
            </p:extLst>
          </p:nvPr>
        </p:nvGraphicFramePr>
        <p:xfrm>
          <a:off x="3818483" y="3591445"/>
          <a:ext cx="1676400" cy="1211580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4939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Молока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53013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Скота и птицы в живом весе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78339"/>
              </p:ext>
            </p:extLst>
          </p:nvPr>
        </p:nvGraphicFramePr>
        <p:xfrm>
          <a:off x="5346699" y="3556793"/>
          <a:ext cx="1720850" cy="1237615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75124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Зерновых культур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16855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Масличных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культур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3971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15968"/>
              </p:ext>
            </p:extLst>
          </p:nvPr>
        </p:nvGraphicFramePr>
        <p:xfrm>
          <a:off x="7068914" y="3795886"/>
          <a:ext cx="2033588" cy="1005840"/>
        </p:xfrm>
        <a:graphic>
          <a:graphicData uri="http://schemas.openxmlformats.org/drawingml/2006/table">
            <a:tbl>
              <a:tblPr/>
              <a:tblGrid>
                <a:gridCol w="896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72444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с/х организации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Хозяйства населения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41104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К(Ф)Х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4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35876" name="Прямоугольник 18"/>
          <p:cNvSpPr>
            <a:spLocks noChangeArrowheads="1"/>
          </p:cNvSpPr>
          <p:nvPr/>
        </p:nvSpPr>
        <p:spPr bwMode="auto">
          <a:xfrm>
            <a:off x="1914525" y="1104900"/>
            <a:ext cx="5256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ХАРАКТЕРИСТИКА ОСНОВНЫХ ВИДОВ ЭКОНОМИЧЕСКОЙ ДЕЯТЕЛЬНОСТИ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A9683779-6075-41EB-B69F-3BFC6BBE2B98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5878" name="Прямоугольник 16"/>
          <p:cNvSpPr>
            <a:spLocks noChangeArrowheads="1"/>
          </p:cNvSpPr>
          <p:nvPr/>
        </p:nvSpPr>
        <p:spPr bwMode="auto">
          <a:xfrm>
            <a:off x="611187" y="1381670"/>
            <a:ext cx="1620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ПРОМЫШЛЕННОСТЬ</a:t>
            </a:r>
          </a:p>
        </p:txBody>
      </p:sp>
      <p:sp>
        <p:nvSpPr>
          <p:cNvPr id="35879" name="Прямоугольник 17"/>
          <p:cNvSpPr>
            <a:spLocks noChangeArrowheads="1"/>
          </p:cNvSpPr>
          <p:nvPr/>
        </p:nvSpPr>
        <p:spPr bwMode="auto">
          <a:xfrm>
            <a:off x="3675062" y="1501775"/>
            <a:ext cx="24091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СТРОИТЕЛЬСТВО</a:t>
            </a:r>
          </a:p>
        </p:txBody>
      </p:sp>
      <p:sp>
        <p:nvSpPr>
          <p:cNvPr id="35880" name="Прямоугольник 19"/>
          <p:cNvSpPr>
            <a:spLocks noChangeArrowheads="1"/>
          </p:cNvSpPr>
          <p:nvPr/>
        </p:nvSpPr>
        <p:spPr bwMode="auto">
          <a:xfrm>
            <a:off x="6659563" y="1406591"/>
            <a:ext cx="1512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МАЛЫЙ И СРЕДНИЙ БИЗНЕС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34138" y="1638067"/>
            <a:ext cx="2026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Количество </a:t>
            </a:r>
            <a:r>
              <a:rPr lang="ru-RU" sz="1000" b="1" dirty="0" smtClean="0">
                <a:latin typeface="+mn-lt"/>
                <a:cs typeface="+mn-cs"/>
              </a:rPr>
              <a:t>организаций и ИП  </a:t>
            </a:r>
            <a:endParaRPr lang="ru-RU" sz="10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по отраслям (в </a:t>
            </a:r>
            <a:r>
              <a:rPr lang="ru-RU" sz="1000" b="1" dirty="0" smtClean="0">
                <a:latin typeface="+mn-lt"/>
                <a:cs typeface="+mn-cs"/>
              </a:rPr>
              <a:t>2023 </a:t>
            </a:r>
            <a:r>
              <a:rPr lang="ru-RU" sz="1000" b="1" dirty="0">
                <a:latin typeface="+mn-lt"/>
                <a:cs typeface="+mn-cs"/>
              </a:rPr>
              <a:t>г.):</a:t>
            </a:r>
          </a:p>
        </p:txBody>
      </p:sp>
      <p:graphicFrame>
        <p:nvGraphicFramePr>
          <p:cNvPr id="3590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55488"/>
              </p:ext>
            </p:extLst>
          </p:nvPr>
        </p:nvGraphicFramePr>
        <p:xfrm>
          <a:off x="6434138" y="1975393"/>
          <a:ext cx="2314326" cy="2217830"/>
        </p:xfrm>
        <a:graphic>
          <a:graphicData uri="http://schemas.openxmlformats.org/drawingml/2006/table">
            <a:tbl>
              <a:tblPr/>
              <a:tblGrid>
                <a:gridCol w="72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5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сельском хозяйстве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Обрабатывающие производства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торговле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строительстве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Транспортировка и хранение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прочие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893" name="Прямоугольник 22"/>
          <p:cNvSpPr>
            <a:spLocks noChangeArrowheads="1"/>
          </p:cNvSpPr>
          <p:nvPr/>
        </p:nvSpPr>
        <p:spPr bwMode="auto">
          <a:xfrm>
            <a:off x="6419851" y="4312059"/>
            <a:ext cx="2562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b="1" dirty="0"/>
              <a:t>Ц</a:t>
            </a:r>
            <a:r>
              <a:rPr lang="ru-RU" sz="1000" b="1" dirty="0">
                <a:latin typeface="Calibri" pitchFamily="34" charset="0"/>
              </a:rPr>
              <a:t>ентр</a:t>
            </a:r>
            <a:r>
              <a:rPr lang="ru-RU" sz="1000" b="1" dirty="0"/>
              <a:t> </a:t>
            </a:r>
            <a:r>
              <a:rPr lang="ru-RU" sz="1000" b="1" dirty="0">
                <a:latin typeface="Calibri" pitchFamily="34" charset="0"/>
              </a:rPr>
              <a:t>поддержки МСП в районе:</a:t>
            </a:r>
            <a:r>
              <a:rPr lang="ru-RU" sz="1000" b="1" dirty="0"/>
              <a:t> </a:t>
            </a:r>
            <a:r>
              <a:rPr lang="ru-RU" sz="1000" b="1" dirty="0" smtClean="0"/>
              <a:t>       </a:t>
            </a:r>
            <a:r>
              <a:rPr lang="ru-RU" sz="1000" b="1" dirty="0" smtClean="0">
                <a:solidFill>
                  <a:srgbClr val="33CCFF"/>
                </a:solidFill>
              </a:rPr>
              <a:t>АНО </a:t>
            </a:r>
            <a:r>
              <a:rPr lang="ru-RU" sz="1000" b="1" dirty="0">
                <a:solidFill>
                  <a:srgbClr val="33CCFF"/>
                </a:solidFill>
              </a:rPr>
              <a:t>«</a:t>
            </a:r>
            <a:r>
              <a:rPr lang="ru-RU" sz="1000" b="1" dirty="0" err="1">
                <a:solidFill>
                  <a:srgbClr val="33CCFF"/>
                </a:solidFill>
              </a:rPr>
              <a:t>Таловский</a:t>
            </a:r>
            <a:r>
              <a:rPr lang="ru-RU" sz="1000" b="1" dirty="0">
                <a:solidFill>
                  <a:srgbClr val="33CCFF"/>
                </a:solidFill>
              </a:rPr>
              <a:t> центр поддержки  предпринимательства»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08400" y="1744663"/>
            <a:ext cx="2303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Общая площадь строительства жилых домов, тыс. кв. м.:</a:t>
            </a:r>
          </a:p>
        </p:txBody>
      </p:sp>
      <p:graphicFrame>
        <p:nvGraphicFramePr>
          <p:cNvPr id="6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084420"/>
              </p:ext>
            </p:extLst>
          </p:nvPr>
        </p:nvGraphicFramePr>
        <p:xfrm>
          <a:off x="3675063" y="2247901"/>
          <a:ext cx="2484437" cy="230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95" name="Прямоугольник 25"/>
          <p:cNvSpPr>
            <a:spLocks noChangeArrowheads="1"/>
          </p:cNvSpPr>
          <p:nvPr/>
        </p:nvSpPr>
        <p:spPr bwMode="auto">
          <a:xfrm>
            <a:off x="125446" y="1572569"/>
            <a:ext cx="339880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ru-RU" sz="1000" b="1" dirty="0">
                <a:solidFill>
                  <a:srgbClr val="7F7F7F"/>
                </a:solidFill>
                <a:latin typeface="+mn-lt"/>
              </a:rPr>
              <a:t>П</a:t>
            </a:r>
            <a:r>
              <a:rPr lang="ru-RU" sz="1000" b="1" dirty="0" smtClean="0">
                <a:solidFill>
                  <a:srgbClr val="7F7F7F"/>
                </a:solidFill>
                <a:latin typeface="+mn-lt"/>
              </a:rPr>
              <a:t>редприятия района:</a:t>
            </a:r>
            <a:endParaRPr lang="ru-RU" sz="1000" b="1" dirty="0">
              <a:solidFill>
                <a:srgbClr val="7F7F7F"/>
              </a:solidFill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ru-RU" sz="1000" b="1" dirty="0" smtClean="0">
                <a:solidFill>
                  <a:srgbClr val="7F7F7F"/>
                </a:solidFill>
                <a:latin typeface="+mn-lt"/>
              </a:rPr>
              <a:t>ООО </a:t>
            </a:r>
            <a:r>
              <a:rPr lang="ru-RU" sz="1000" b="1" dirty="0">
                <a:solidFill>
                  <a:srgbClr val="7F7F7F"/>
                </a:solidFill>
                <a:latin typeface="+mn-lt"/>
              </a:rPr>
              <a:t>«Завод </a:t>
            </a:r>
            <a:r>
              <a:rPr lang="ru-RU" sz="1000" b="1" dirty="0" err="1">
                <a:solidFill>
                  <a:srgbClr val="7F7F7F"/>
                </a:solidFill>
                <a:latin typeface="+mn-lt"/>
              </a:rPr>
              <a:t>Элта</a:t>
            </a:r>
            <a:r>
              <a:rPr lang="ru-RU" sz="1000" b="1" dirty="0" smtClean="0">
                <a:solidFill>
                  <a:srgbClr val="7F7F7F"/>
                </a:solidFill>
                <a:latin typeface="+mn-lt"/>
              </a:rPr>
              <a:t>»;</a:t>
            </a:r>
          </a:p>
          <a:p>
            <a:pPr marL="171450" indent="-171450" algn="just">
              <a:buFontTx/>
              <a:buChar char="-"/>
            </a:pPr>
            <a:r>
              <a:rPr lang="ru-RU" sz="1000" b="1" dirty="0">
                <a:solidFill>
                  <a:srgbClr val="7F7F7F"/>
                </a:solidFill>
                <a:latin typeface="+mn-lt"/>
              </a:rPr>
              <a:t>ООО "АГРОЭКО-ВОСТОК" ККЗ ОП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000" b="1" dirty="0">
                <a:solidFill>
                  <a:srgbClr val="7F7F7F"/>
                </a:solidFill>
                <a:latin typeface="+mn-lt"/>
              </a:rPr>
              <a:t>Основная  отрасль-перерабатывающие производства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000" b="1" dirty="0">
                <a:solidFill>
                  <a:srgbClr val="7F7F7F"/>
                </a:solidFill>
                <a:latin typeface="+mn-lt"/>
              </a:rPr>
              <a:t>Численность (доля) населения, занятого в промышленности </a:t>
            </a:r>
            <a:r>
              <a:rPr lang="ru-RU" sz="1000" b="1" dirty="0" smtClean="0">
                <a:solidFill>
                  <a:srgbClr val="7F7F7F"/>
                </a:solidFill>
                <a:latin typeface="+mn-lt"/>
              </a:rPr>
              <a:t>- </a:t>
            </a:r>
            <a:r>
              <a:rPr lang="ru-RU" sz="1400" b="1" dirty="0" smtClean="0">
                <a:solidFill>
                  <a:srgbClr val="33CCFF"/>
                </a:solidFill>
                <a:latin typeface="+mn-lt"/>
              </a:rPr>
              <a:t>581 </a:t>
            </a:r>
            <a:r>
              <a:rPr lang="ru-RU" sz="1000" b="1" dirty="0">
                <a:solidFill>
                  <a:srgbClr val="7F7F7F"/>
                </a:solidFill>
                <a:latin typeface="+mn-lt"/>
              </a:rPr>
              <a:t>чел</a:t>
            </a:r>
            <a:r>
              <a:rPr lang="ru-RU" sz="1000" b="1" dirty="0" smtClean="0">
                <a:solidFill>
                  <a:srgbClr val="7F7F7F"/>
                </a:solidFill>
                <a:latin typeface="+mn-lt"/>
              </a:rPr>
              <a:t>. ( </a:t>
            </a:r>
            <a:r>
              <a:rPr lang="ru-RU" sz="1400" b="1" dirty="0" smtClean="0">
                <a:solidFill>
                  <a:srgbClr val="33CCFF"/>
                </a:solidFill>
                <a:latin typeface="+mn-lt"/>
              </a:rPr>
              <a:t>3,0 </a:t>
            </a:r>
            <a:r>
              <a:rPr lang="ru-RU" sz="1000" b="1" dirty="0" smtClean="0">
                <a:solidFill>
                  <a:srgbClr val="7F7F7F"/>
                </a:solidFill>
                <a:latin typeface="+mn-lt"/>
              </a:rPr>
              <a:t>%).</a:t>
            </a:r>
            <a:endParaRPr lang="ru-RU" sz="1000" b="1" dirty="0">
              <a:solidFill>
                <a:srgbClr val="7F7F7F"/>
              </a:solidFill>
              <a:latin typeface="+mn-lt"/>
            </a:endParaRPr>
          </a:p>
          <a:p>
            <a:pPr marL="171450" indent="-171450" algn="just">
              <a:buFont typeface="Arial" charset="0"/>
              <a:buChar char="•"/>
            </a:pPr>
            <a:endParaRPr lang="ru-RU" sz="10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35896" name="Прямоугольник 26"/>
          <p:cNvSpPr>
            <a:spLocks noChangeArrowheads="1"/>
          </p:cNvSpPr>
          <p:nvPr/>
        </p:nvSpPr>
        <p:spPr bwMode="auto">
          <a:xfrm>
            <a:off x="123824" y="2715766"/>
            <a:ext cx="32908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 (обрабатывающие производства)  - </a:t>
            </a:r>
            <a:r>
              <a:rPr lang="ru-RU" sz="1400" b="1" dirty="0" smtClean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3042,9 </a:t>
            </a:r>
            <a:r>
              <a:rPr lang="ru-RU" sz="1000" b="1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0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0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 </a:t>
            </a:r>
            <a:r>
              <a:rPr lang="ru-RU" sz="1000" b="1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(обеспечение </a:t>
            </a:r>
            <a:r>
              <a:rPr lang="ru-RU" sz="10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энергией, газа  и паром, кондиционирование воздуха) –</a:t>
            </a:r>
            <a:r>
              <a:rPr lang="ru-RU" sz="14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383,1</a:t>
            </a:r>
            <a:r>
              <a:rPr lang="ru-RU" sz="1000" b="1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000" b="1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0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 </a:t>
            </a:r>
            <a:r>
              <a:rPr lang="ru-RU" sz="1000" b="1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(водоснабжение</a:t>
            </a:r>
            <a:r>
              <a:rPr lang="ru-RU" sz="10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водоотведение, организация сбора и утилизация отходов, деятельность по ликвидации загрязнений) –</a:t>
            </a:r>
            <a:r>
              <a:rPr lang="ru-RU" sz="14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</a:t>
            </a:r>
            <a:r>
              <a:rPr lang="ru-RU" sz="1000" b="1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marL="171450" indent="-171450" algn="just">
              <a:buFont typeface="Arial" charset="0"/>
              <a:buChar char="•"/>
            </a:pPr>
            <a:endParaRPr lang="ru-RU" sz="1000" b="1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ru-RU" sz="1000" b="1" dirty="0">
              <a:solidFill>
                <a:srgbClr val="7F7F7F"/>
              </a:solidFill>
              <a:latin typeface="Calibri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ru-RU" sz="10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525" y="494982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37896" name="Прямоугольник 18"/>
          <p:cNvSpPr>
            <a:spLocks noChangeArrowheads="1"/>
          </p:cNvSpPr>
          <p:nvPr/>
        </p:nvSpPr>
        <p:spPr bwMode="auto">
          <a:xfrm>
            <a:off x="2051050" y="1276350"/>
            <a:ext cx="4968875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ТОРГОВЛЯ И ПЛАТНЫЕ УСЛУГИ НАСЕЛЕНИЮ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80B97335-E148-495D-B793-85CE17EEA334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graphicFrame>
        <p:nvGraphicFramePr>
          <p:cNvPr id="37968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35053"/>
              </p:ext>
            </p:extLst>
          </p:nvPr>
        </p:nvGraphicFramePr>
        <p:xfrm>
          <a:off x="179388" y="1635125"/>
          <a:ext cx="3646487" cy="1873252"/>
        </p:xfrm>
        <a:graphic>
          <a:graphicData uri="http://schemas.openxmlformats.org/drawingml/2006/table">
            <a:tbl>
              <a:tblPr/>
              <a:tblGrid>
                <a:gridCol w="81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7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Магазинов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Павильонов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Киосков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Магазинов федеральных торговых сетей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79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65105"/>
              </p:ext>
            </p:extLst>
          </p:nvPr>
        </p:nvGraphicFramePr>
        <p:xfrm>
          <a:off x="4254500" y="2173262"/>
          <a:ext cx="4710113" cy="1911377"/>
        </p:xfrm>
        <a:graphic>
          <a:graphicData uri="http://schemas.openxmlformats.org/drawingml/2006/table">
            <a:tbl>
              <a:tblPr/>
              <a:tblGrid>
                <a:gridCol w="2795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65104" marR="65104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3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Оборот розничной торговли, тыс. рублей</a:t>
                      </a:r>
                    </a:p>
                  </a:txBody>
                  <a:tcPr marL="65104" marR="65104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5581141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6622590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7502125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3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Оборот общественного питания, тыс. рублей</a:t>
                      </a:r>
                    </a:p>
                  </a:txBody>
                  <a:tcPr marL="65104" marR="65104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132289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155432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174550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Оборот розничной торговли продовольственными товарами, тыс. рублей</a:t>
                      </a:r>
                    </a:p>
                  </a:txBody>
                  <a:tcPr marL="65104" marR="65104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2918945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3506660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3976136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1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Объем платных услуг населению, тыс. рублей</a:t>
                      </a:r>
                    </a:p>
                  </a:txBody>
                  <a:tcPr marL="65104" marR="65104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259534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298172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336002,7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Объем бытовых услуг населению, тыс. рублей</a:t>
                      </a:r>
                    </a:p>
                  </a:txBody>
                  <a:tcPr marL="65104" marR="65104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99641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112325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124893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5104" marR="65104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7941" name="Прямоугольник 16"/>
          <p:cNvSpPr>
            <a:spLocks noChangeArrowheads="1"/>
          </p:cNvSpPr>
          <p:nvPr/>
        </p:nvSpPr>
        <p:spPr bwMode="auto">
          <a:xfrm>
            <a:off x="4543424" y="1767522"/>
            <a:ext cx="3917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ОТДЕЛЬНЫЕ ПОКАЗАТЕЛИ ТОРГОВЛИ </a:t>
            </a:r>
          </a:p>
        </p:txBody>
      </p:sp>
      <p:pic>
        <p:nvPicPr>
          <p:cNvPr id="37945" name="Picture 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98" y="3496305"/>
            <a:ext cx="1846262" cy="66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85" y="3484232"/>
            <a:ext cx="2176464" cy="66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ДОКУМЕНТЫ РАБОЧИЕ\518 ФЗ\z_9c699c1b0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8073"/>
            <a:ext cx="1252507" cy="6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 РАБОЧИЕ\518 ФЗ\4851b020f41f18f13d636e7b2ffc407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93" y="4208389"/>
            <a:ext cx="1369448" cy="6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8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39960" name="Прямоугольник 18"/>
          <p:cNvSpPr>
            <a:spLocks noChangeArrowheads="1"/>
          </p:cNvSpPr>
          <p:nvPr/>
        </p:nvSpPr>
        <p:spPr bwMode="auto">
          <a:xfrm>
            <a:off x="412750" y="1239627"/>
            <a:ext cx="512603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ТРАНСПОРТ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000" b="1" dirty="0">
                <a:latin typeface="+mn-lt"/>
              </a:rPr>
              <a:t>Виды транспорта: ж/д, автомобильный транспорт; ж/д. станция Таловая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000" b="1" dirty="0">
                <a:latin typeface="+mn-lt"/>
              </a:rPr>
              <a:t>осуществляется  автомобильное сообщение с городами: Воронеж, Бобров, Бутурлиновка, Новохоперск, </a:t>
            </a:r>
            <a:r>
              <a:rPr lang="ru-RU" sz="1000" b="1" dirty="0" err="1">
                <a:latin typeface="+mn-lt"/>
              </a:rPr>
              <a:t>пгт</a:t>
            </a:r>
            <a:r>
              <a:rPr lang="ru-RU" sz="1000" b="1" dirty="0">
                <a:latin typeface="+mn-lt"/>
              </a:rPr>
              <a:t>. Анна.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000" b="1" dirty="0">
                <a:latin typeface="+mn-lt"/>
              </a:rPr>
              <a:t>Количество предприятий, осуществляющих пассажирские перевозки-1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4969BE78-9442-4388-B9CF-F19E3BE5CCCF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9963" name="Прямоугольник 13"/>
          <p:cNvSpPr>
            <a:spLocks noChangeArrowheads="1"/>
          </p:cNvSpPr>
          <p:nvPr/>
        </p:nvSpPr>
        <p:spPr bwMode="auto">
          <a:xfrm>
            <a:off x="5436096" y="4438794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КАРТА ТРАНСПОРТНЫХ ПУТЕЙ СООБЩЕНИЯ НА ТЕРРИТОРИИ РАЙОНА</a:t>
            </a:r>
          </a:p>
        </p:txBody>
      </p:sp>
      <p:sp>
        <p:nvSpPr>
          <p:cNvPr id="39964" name="Прямоугольник 7"/>
          <p:cNvSpPr>
            <a:spLocks noChangeArrowheads="1"/>
          </p:cNvSpPr>
          <p:nvPr/>
        </p:nvSpPr>
        <p:spPr bwMode="auto">
          <a:xfrm>
            <a:off x="1403648" y="2520739"/>
            <a:ext cx="25016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ПАССАЖИРСКИЕ </a:t>
            </a:r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ПЕРЕВОЗКИ</a:t>
            </a:r>
          </a:p>
        </p:txBody>
      </p:sp>
      <p:graphicFrame>
        <p:nvGraphicFramePr>
          <p:cNvPr id="6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572758"/>
              </p:ext>
            </p:extLst>
          </p:nvPr>
        </p:nvGraphicFramePr>
        <p:xfrm>
          <a:off x="611560" y="2698395"/>
          <a:ext cx="4108809" cy="206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9969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1287185"/>
            <a:ext cx="3384376" cy="309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41992" name="Прямоугольник 3"/>
          <p:cNvSpPr>
            <a:spLocks noChangeArrowheads="1"/>
          </p:cNvSpPr>
          <p:nvPr/>
        </p:nvSpPr>
        <p:spPr bwMode="auto">
          <a:xfrm>
            <a:off x="395288" y="1203325"/>
            <a:ext cx="5449887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ТЕЛЕКОММУНИКАЦИОННЫЕ СИСТЕМЫ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000" b="1" dirty="0">
                <a:latin typeface="+mn-lt"/>
              </a:rPr>
              <a:t>Проводная связь- ПАО Ростелеком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000" b="1" dirty="0">
                <a:latin typeface="+mn-lt"/>
              </a:rPr>
              <a:t>Сотовые операторы: Билайн, Теле-2</a:t>
            </a:r>
            <a:r>
              <a:rPr lang="ru-RU" sz="1000" b="1" dirty="0" smtClean="0">
                <a:latin typeface="+mn-lt"/>
              </a:rPr>
              <a:t>, МТС</a:t>
            </a:r>
            <a:r>
              <a:rPr lang="ru-RU" sz="1000" b="1" dirty="0">
                <a:latin typeface="+mn-lt"/>
              </a:rPr>
              <a:t>, Мегафон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000" b="1" dirty="0">
                <a:latin typeface="+mn-lt"/>
              </a:rPr>
              <a:t>виды связи, оказываемые населению :местная телефонная связь; универсальная телефонная связь с использованием таксофонов; почтовая связь; междугородная и международная </a:t>
            </a:r>
            <a:r>
              <a:rPr lang="ru-RU" sz="1000" b="1" dirty="0" smtClean="0">
                <a:latin typeface="+mn-lt"/>
              </a:rPr>
              <a:t>связь</a:t>
            </a:r>
            <a:endParaRPr lang="ru-RU" sz="1000" b="1" dirty="0">
              <a:latin typeface="+mn-lt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1E310E48-C7B9-423F-885D-293B86E40E79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2001" name="Прямоугольник 31"/>
          <p:cNvSpPr>
            <a:spLocks noChangeArrowheads="1"/>
          </p:cNvSpPr>
          <p:nvPr/>
        </p:nvSpPr>
        <p:spPr bwMode="auto">
          <a:xfrm>
            <a:off x="6524625" y="2006600"/>
            <a:ext cx="10048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42006" name="Picture 2" descr="http://en.realestatesantini.com/data/wysiwyg/8043833_l.jpg"/>
          <p:cNvPicPr>
            <a:picLocks noChangeAspect="1" noChangeArrowheads="1"/>
          </p:cNvPicPr>
          <p:nvPr/>
        </p:nvPicPr>
        <p:blipFill>
          <a:blip r:embed="rId4"/>
          <a:srcRect l="50000" t="50000"/>
          <a:stretch>
            <a:fillRect/>
          </a:stretch>
        </p:blipFill>
        <p:spPr bwMode="auto">
          <a:xfrm>
            <a:off x="417513" y="39703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2" descr="http://en.realestatesantini.com/data/wysiwyg/8043833_l.jpg"/>
          <p:cNvPicPr>
            <a:picLocks noChangeAspect="1" noChangeArrowheads="1"/>
          </p:cNvPicPr>
          <p:nvPr/>
        </p:nvPicPr>
        <p:blipFill>
          <a:blip r:embed="rId4"/>
          <a:srcRect l="50000" b="50000"/>
          <a:stretch>
            <a:fillRect/>
          </a:stretch>
        </p:blipFill>
        <p:spPr bwMode="auto">
          <a:xfrm>
            <a:off x="3783013" y="39703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" descr="http://en.realestatesantini.com/data/wysiwyg/8043833_l.jpg"/>
          <p:cNvPicPr>
            <a:picLocks noChangeAspect="1" noChangeArrowheads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>
            <a:off x="2130425" y="3976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9" name="Прямоугольник 7"/>
          <p:cNvSpPr>
            <a:spLocks noChangeArrowheads="1"/>
          </p:cNvSpPr>
          <p:nvPr/>
        </p:nvSpPr>
        <p:spPr bwMode="auto">
          <a:xfrm>
            <a:off x="954088" y="3516313"/>
            <a:ext cx="1046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ЭЛЕКТРОЭНЕРГИЯ</a:t>
            </a:r>
          </a:p>
        </p:txBody>
      </p:sp>
      <p:sp>
        <p:nvSpPr>
          <p:cNvPr id="42010" name="Прямоугольник 8"/>
          <p:cNvSpPr>
            <a:spLocks noChangeArrowheads="1"/>
          </p:cNvSpPr>
          <p:nvPr/>
        </p:nvSpPr>
        <p:spPr bwMode="auto">
          <a:xfrm>
            <a:off x="2828925" y="3516313"/>
            <a:ext cx="363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ГАЗ </a:t>
            </a:r>
          </a:p>
        </p:txBody>
      </p:sp>
      <p:sp>
        <p:nvSpPr>
          <p:cNvPr id="42011" name="Прямоугольник 9"/>
          <p:cNvSpPr>
            <a:spLocks noChangeArrowheads="1"/>
          </p:cNvSpPr>
          <p:nvPr/>
        </p:nvSpPr>
        <p:spPr bwMode="auto">
          <a:xfrm>
            <a:off x="4324350" y="3532188"/>
            <a:ext cx="442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ВОДА</a:t>
            </a:r>
          </a:p>
        </p:txBody>
      </p:sp>
      <p:sp>
        <p:nvSpPr>
          <p:cNvPr id="42012" name="Прямоугольник 12"/>
          <p:cNvSpPr>
            <a:spLocks noChangeArrowheads="1"/>
          </p:cNvSpPr>
          <p:nvPr/>
        </p:nvSpPr>
        <p:spPr bwMode="auto">
          <a:xfrm>
            <a:off x="770714" y="3852449"/>
            <a:ext cx="135971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B0F0"/>
                </a:solidFill>
              </a:rPr>
              <a:t>6,68</a:t>
            </a:r>
            <a:r>
              <a:rPr lang="ru-RU" sz="1000" b="1" dirty="0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ru-RU" sz="1000" b="1" dirty="0" err="1">
                <a:solidFill>
                  <a:srgbClr val="7F7F7F"/>
                </a:solidFill>
                <a:latin typeface="Calibri" pitchFamily="34" charset="0"/>
              </a:rPr>
              <a:t>руб</a:t>
            </a:r>
            <a:r>
              <a:rPr lang="ru-RU" sz="1000" b="1" dirty="0">
                <a:solidFill>
                  <a:srgbClr val="7F7F7F"/>
                </a:solidFill>
                <a:latin typeface="Calibri" pitchFamily="34" charset="0"/>
              </a:rPr>
              <a:t>/кВт/ч </a:t>
            </a:r>
          </a:p>
        </p:txBody>
      </p:sp>
      <p:sp>
        <p:nvSpPr>
          <p:cNvPr id="42013" name="Прямоугольник 44"/>
          <p:cNvSpPr>
            <a:spLocks noChangeArrowheads="1"/>
          </p:cNvSpPr>
          <p:nvPr/>
        </p:nvSpPr>
        <p:spPr bwMode="auto">
          <a:xfrm>
            <a:off x="2515394" y="3878347"/>
            <a:ext cx="12763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B0F0"/>
                </a:solidFill>
              </a:rPr>
              <a:t>6,37</a:t>
            </a:r>
            <a:r>
              <a:rPr lang="ru-RU" sz="1000" b="1" dirty="0">
                <a:solidFill>
                  <a:srgbClr val="7F7F7F"/>
                </a:solidFill>
                <a:latin typeface="Calibri" pitchFamily="34" charset="0"/>
              </a:rPr>
              <a:t>руб/</a:t>
            </a:r>
            <a:r>
              <a:rPr lang="ru-RU" sz="1000" b="1" dirty="0" err="1">
                <a:solidFill>
                  <a:srgbClr val="7F7F7F"/>
                </a:solidFill>
                <a:latin typeface="Calibri" pitchFamily="34" charset="0"/>
              </a:rPr>
              <a:t>куб.м</a:t>
            </a:r>
            <a:r>
              <a:rPr lang="ru-RU" sz="1000" b="1" dirty="0">
                <a:solidFill>
                  <a:srgbClr val="7F7F7F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42014" name="Прямоугольник 45"/>
          <p:cNvSpPr>
            <a:spLocks noChangeArrowheads="1"/>
          </p:cNvSpPr>
          <p:nvPr/>
        </p:nvSpPr>
        <p:spPr bwMode="auto">
          <a:xfrm>
            <a:off x="4259789" y="3896830"/>
            <a:ext cx="17081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B0F0"/>
                </a:solidFill>
              </a:rPr>
              <a:t>30,28 </a:t>
            </a:r>
            <a:r>
              <a:rPr lang="ru-RU" sz="1000" b="1" dirty="0" err="1">
                <a:solidFill>
                  <a:srgbClr val="7F7F7F"/>
                </a:solidFill>
                <a:latin typeface="Calibri" pitchFamily="34" charset="0"/>
              </a:rPr>
              <a:t>руб</a:t>
            </a:r>
            <a:r>
              <a:rPr lang="ru-RU" sz="1000" b="1" dirty="0">
                <a:solidFill>
                  <a:srgbClr val="7F7F7F"/>
                </a:solidFill>
                <a:latin typeface="Calibri" pitchFamily="34" charset="0"/>
              </a:rPr>
              <a:t>/</a:t>
            </a:r>
            <a:r>
              <a:rPr lang="ru-RU" sz="1000" b="1" dirty="0" err="1">
                <a:solidFill>
                  <a:srgbClr val="7F7F7F"/>
                </a:solidFill>
                <a:latin typeface="Calibri" pitchFamily="34" charset="0"/>
              </a:rPr>
              <a:t>куб.м</a:t>
            </a:r>
            <a:r>
              <a:rPr lang="ru-RU" sz="1000" b="1" dirty="0">
                <a:solidFill>
                  <a:srgbClr val="7F7F7F"/>
                </a:solidFill>
                <a:latin typeface="Calibri" pitchFamily="34" charset="0"/>
              </a:rPr>
              <a:t> </a:t>
            </a:r>
          </a:p>
        </p:txBody>
      </p:sp>
      <p:pic>
        <p:nvPicPr>
          <p:cNvPr id="42017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5070" y="3396076"/>
            <a:ext cx="703353" cy="703353"/>
          </a:xfrm>
          <a:prstGeom prst="rect">
            <a:avLst/>
          </a:prstGeom>
          <a:noFill/>
        </p:spPr>
      </p:pic>
      <p:pic>
        <p:nvPicPr>
          <p:cNvPr id="42018" name="Picture 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4725" y="3396077"/>
            <a:ext cx="1381125" cy="679091"/>
          </a:xfrm>
          <a:prstGeom prst="rect">
            <a:avLst/>
          </a:prstGeom>
          <a:noFill/>
        </p:spPr>
      </p:pic>
      <p:pic>
        <p:nvPicPr>
          <p:cNvPr id="42019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5944" y="2530527"/>
            <a:ext cx="1656184" cy="637859"/>
          </a:xfrm>
          <a:prstGeom prst="rect">
            <a:avLst/>
          </a:prstGeom>
          <a:noFill/>
        </p:spPr>
      </p:pic>
      <p:pic>
        <p:nvPicPr>
          <p:cNvPr id="42020" name="Picture 36" descr="Билайн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4725" y="2524634"/>
            <a:ext cx="801669" cy="649647"/>
          </a:xfrm>
          <a:prstGeom prst="rect">
            <a:avLst/>
          </a:prstGeom>
          <a:noFill/>
        </p:spPr>
      </p:pic>
      <p:pic>
        <p:nvPicPr>
          <p:cNvPr id="42021" name="Picture 3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54725" y="1491630"/>
            <a:ext cx="863600" cy="811208"/>
          </a:xfrm>
          <a:prstGeom prst="rect">
            <a:avLst/>
          </a:prstGeom>
          <a:noFill/>
        </p:spPr>
      </p:pic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394" y="2929494"/>
            <a:ext cx="76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ТАРИФЫ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0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44073" name="Прямоугольник 7"/>
          <p:cNvSpPr>
            <a:spLocks noChangeArrowheads="1"/>
          </p:cNvSpPr>
          <p:nvPr/>
        </p:nvSpPr>
        <p:spPr bwMode="auto">
          <a:xfrm>
            <a:off x="-100013" y="1127125"/>
            <a:ext cx="418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ЗДРАВООХРАНЕНИЕ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A5E98BAE-942D-4506-9B0F-6FEF73FBAA49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4075" name="Прямоугольник 8"/>
          <p:cNvSpPr>
            <a:spLocks noChangeArrowheads="1"/>
          </p:cNvSpPr>
          <p:nvPr/>
        </p:nvSpPr>
        <p:spPr bwMode="auto">
          <a:xfrm>
            <a:off x="4324350" y="1146175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ОБРАЗОВАНИЕ </a:t>
            </a:r>
          </a:p>
        </p:txBody>
      </p:sp>
      <p:graphicFrame>
        <p:nvGraphicFramePr>
          <p:cNvPr id="4410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673313"/>
              </p:ext>
            </p:extLst>
          </p:nvPr>
        </p:nvGraphicFramePr>
        <p:xfrm>
          <a:off x="211138" y="1577975"/>
          <a:ext cx="3206750" cy="2988628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Районных больниц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Участковых больниц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Стационаров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145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Койко-мест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Амбулаторий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Фельдшерско-акушерских пунктов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Отделений 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скорой медицинской помощи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67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Численность врачей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252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Численность среднего мед. персонала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4094" name="Прямоугольник 21"/>
          <p:cNvSpPr>
            <a:spLocks noChangeArrowheads="1"/>
          </p:cNvSpPr>
          <p:nvPr/>
        </p:nvSpPr>
        <p:spPr bwMode="auto">
          <a:xfrm>
            <a:off x="4937125" y="3292475"/>
            <a:ext cx="2286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ЧИСЛЕННОСТЬ УЧАЩИХСЯ</a:t>
            </a:r>
          </a:p>
        </p:txBody>
      </p:sp>
      <p:graphicFrame>
        <p:nvGraphicFramePr>
          <p:cNvPr id="6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303996"/>
              </p:ext>
            </p:extLst>
          </p:nvPr>
        </p:nvGraphicFramePr>
        <p:xfrm>
          <a:off x="3898900" y="3556000"/>
          <a:ext cx="4908550" cy="142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11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24794"/>
              </p:ext>
            </p:extLst>
          </p:nvPr>
        </p:nvGraphicFramePr>
        <p:xfrm>
          <a:off x="4572000" y="1635125"/>
          <a:ext cx="4032250" cy="1657352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Учреждения дошкольного образования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Основные общеобразовательные школы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16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Средние общеобразовательные  школы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Средние профессиональные  учреждения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91607235-A36F-4AE4-8D58-6567A71A05F8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6091" name="Прямоугольник 15"/>
          <p:cNvSpPr>
            <a:spLocks noChangeArrowheads="1"/>
          </p:cNvSpPr>
          <p:nvPr/>
        </p:nvSpPr>
        <p:spPr bwMode="auto">
          <a:xfrm>
            <a:off x="468313" y="1276350"/>
            <a:ext cx="410686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sz="1000" b="1" dirty="0">
              <a:solidFill>
                <a:srgbClr val="7F7F7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>
                <a:latin typeface="Calibri" pitchFamily="34" charset="0"/>
              </a:rPr>
              <a:t>ОАО «Сбербанк»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latin typeface="Calibri" pitchFamily="34" charset="0"/>
              </a:rPr>
              <a:t>ОАО «</a:t>
            </a:r>
            <a:r>
              <a:rPr lang="ru-RU" sz="1000" b="1" dirty="0" err="1">
                <a:latin typeface="Calibri" pitchFamily="34" charset="0"/>
              </a:rPr>
              <a:t>Россельхозбанк</a:t>
            </a:r>
            <a:r>
              <a:rPr lang="ru-RU" sz="1000" b="1" dirty="0" smtClean="0">
                <a:latin typeface="Calibri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Calibri" pitchFamily="34" charset="0"/>
              </a:rPr>
              <a:t>АО «</a:t>
            </a:r>
            <a:r>
              <a:rPr lang="ru-RU" sz="1000" b="1" dirty="0" err="1" smtClean="0">
                <a:latin typeface="Calibri" pitchFamily="34" charset="0"/>
              </a:rPr>
              <a:t>Почтабанк</a:t>
            </a:r>
            <a:r>
              <a:rPr lang="ru-RU" sz="1000" b="1" dirty="0" smtClean="0">
                <a:latin typeface="Calibri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Calibri" pitchFamily="34" charset="0"/>
              </a:rPr>
              <a:t>ПАО «</a:t>
            </a:r>
            <a:r>
              <a:rPr lang="ru-RU" sz="1000" b="1" dirty="0" err="1" smtClean="0">
                <a:latin typeface="Calibri" pitchFamily="34" charset="0"/>
              </a:rPr>
              <a:t>Совкомбанк</a:t>
            </a:r>
            <a:r>
              <a:rPr lang="ru-RU" sz="1000" b="1" dirty="0" smtClean="0">
                <a:latin typeface="Calibri" pitchFamily="34" charset="0"/>
              </a:rPr>
              <a:t>»</a:t>
            </a:r>
            <a:endParaRPr lang="ru-RU" sz="1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Calibri" pitchFamily="34" charset="0"/>
              </a:rPr>
              <a:t>Обслуживание  </a:t>
            </a:r>
            <a:r>
              <a:rPr lang="ru-RU" sz="1000" b="1" dirty="0">
                <a:latin typeface="Calibri" pitchFamily="34" charset="0"/>
              </a:rPr>
              <a:t>юридических и  физических  лиц</a:t>
            </a:r>
          </a:p>
          <a:p>
            <a:pPr>
              <a:lnSpc>
                <a:spcPct val="150000"/>
              </a:lnSpc>
            </a:pPr>
            <a:endParaRPr lang="ru-RU" sz="1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ru-RU" sz="1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ru-RU" sz="1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/>
              <a:t>Страховые компании, представленные   в районе: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-РОСГОССТРАХ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-ООО «ИНКО-МЕД»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-РОСНО</a:t>
            </a:r>
          </a:p>
        </p:txBody>
      </p:sp>
      <p:sp>
        <p:nvSpPr>
          <p:cNvPr id="46099" name="Прямоугольник 3"/>
          <p:cNvSpPr>
            <a:spLocks noChangeArrowheads="1"/>
          </p:cNvSpPr>
          <p:nvPr/>
        </p:nvSpPr>
        <p:spPr bwMode="auto">
          <a:xfrm>
            <a:off x="1258888" y="1058863"/>
            <a:ext cx="238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ФИНАНСОВАЯ ИНФРАСТРУКТУРА</a:t>
            </a:r>
          </a:p>
        </p:txBody>
      </p:sp>
      <p:pic>
        <p:nvPicPr>
          <p:cNvPr id="46120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563688"/>
            <a:ext cx="936227" cy="899759"/>
          </a:xfrm>
          <a:prstGeom prst="rect">
            <a:avLst/>
          </a:prstGeom>
          <a:noFill/>
        </p:spPr>
      </p:pic>
      <p:pic>
        <p:nvPicPr>
          <p:cNvPr id="46121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6852" y="1563688"/>
            <a:ext cx="863947" cy="899759"/>
          </a:xfrm>
          <a:prstGeom prst="rect">
            <a:avLst/>
          </a:prstGeom>
          <a:noFill/>
        </p:spPr>
      </p:pic>
      <p:pic>
        <p:nvPicPr>
          <p:cNvPr id="46123" name="Picture 43"/>
          <p:cNvPicPr>
            <a:picLocks noChangeAspect="1" noChangeArrowheads="1"/>
          </p:cNvPicPr>
          <p:nvPr/>
        </p:nvPicPr>
        <p:blipFill rotWithShape="1">
          <a:blip r:embed="rId6"/>
          <a:srcRect b="59873"/>
          <a:stretch/>
        </p:blipFill>
        <p:spPr bwMode="auto">
          <a:xfrm>
            <a:off x="4792835" y="2828004"/>
            <a:ext cx="1471440" cy="624272"/>
          </a:xfrm>
          <a:prstGeom prst="rect">
            <a:avLst/>
          </a:prstGeom>
          <a:noFill/>
        </p:spPr>
      </p:pic>
      <p:pic>
        <p:nvPicPr>
          <p:cNvPr id="46124" name="Picture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5402" y="2693987"/>
            <a:ext cx="839637" cy="755229"/>
          </a:xfrm>
          <a:prstGeom prst="rect">
            <a:avLst/>
          </a:prstGeom>
          <a:noFill/>
        </p:spPr>
      </p:pic>
      <p:pic>
        <p:nvPicPr>
          <p:cNvPr id="46125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3678" y="2932379"/>
            <a:ext cx="1366794" cy="523453"/>
          </a:xfrm>
          <a:prstGeom prst="rect">
            <a:avLst/>
          </a:prstGeom>
          <a:noFill/>
        </p:spPr>
      </p:pic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  <p:pic>
        <p:nvPicPr>
          <p:cNvPr id="2050" name="Picture 2" descr="Логотип Совкомбан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20" y="1563688"/>
            <a:ext cx="2084423" cy="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оготип Почта Бан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39" y="2041729"/>
            <a:ext cx="1486952" cy="7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080" y="261144"/>
            <a:ext cx="9118965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79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КУЛЬТУРА И ТУРИЗМ</a:t>
            </a:r>
          </a:p>
        </p:txBody>
      </p:sp>
      <p:sp>
        <p:nvSpPr>
          <p:cNvPr id="66569" name="Прямоугольник 18"/>
          <p:cNvSpPr>
            <a:spLocks noChangeArrowheads="1"/>
          </p:cNvSpPr>
          <p:nvPr/>
        </p:nvSpPr>
        <p:spPr bwMode="auto">
          <a:xfrm>
            <a:off x="1643063" y="1061899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</a:rPr>
              <a:t>                                </a:t>
            </a: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ОСНОВНЫЕ ДОСТОПРИМЕЧАТЕЛЬНОСТИ</a:t>
            </a: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>
          <a:xfrm>
            <a:off x="3059113" y="4926013"/>
            <a:ext cx="1573212" cy="2730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AED1A0-D230-4AD9-938A-D85B48BFFDD7}" type="slidenum">
              <a:rPr lang="ru-RU" sz="1050" b="1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6575" name="Прямоугольник 19"/>
          <p:cNvSpPr>
            <a:spLocks noChangeArrowheads="1"/>
          </p:cNvSpPr>
          <p:nvPr/>
        </p:nvSpPr>
        <p:spPr bwMode="auto">
          <a:xfrm>
            <a:off x="-82" y="2738437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800" b="1" dirty="0">
                <a:solidFill>
                  <a:srgbClr val="00B0F0"/>
                </a:solidFill>
                <a:latin typeface="+mn-lt"/>
              </a:rPr>
              <a:t>ТРОИЦКИЙ ХРАМ В С. ВЕРХНЯЯ ТИШАНКА</a:t>
            </a:r>
          </a:p>
        </p:txBody>
      </p:sp>
      <p:sp>
        <p:nvSpPr>
          <p:cNvPr id="66580" name="Прямоугольник 29"/>
          <p:cNvSpPr>
            <a:spLocks noChangeArrowheads="1"/>
          </p:cNvSpPr>
          <p:nvPr/>
        </p:nvSpPr>
        <p:spPr bwMode="auto">
          <a:xfrm>
            <a:off x="1694723" y="2657946"/>
            <a:ext cx="1800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800" b="1" dirty="0">
                <a:solidFill>
                  <a:srgbClr val="00B0F0"/>
                </a:solidFill>
                <a:latin typeface="+mn-lt"/>
              </a:rPr>
              <a:t>ПЕВЧЕСКОЕ ПОЛЕ </a:t>
            </a:r>
          </a:p>
          <a:p>
            <a:pPr algn="just"/>
            <a:r>
              <a:rPr lang="ru-RU" sz="800" b="1" dirty="0">
                <a:solidFill>
                  <a:srgbClr val="00B0F0"/>
                </a:solidFill>
                <a:latin typeface="+mn-lt"/>
              </a:rPr>
              <a:t>С. АЛЕКСАНДРОВКА – МЕСТО ПРОВЕДЕНИЯ ВСЕРОССИЙСКОГО ФЕСТИВАЛЯ  «НА РОДИНЕ М.Е.ПЯТНИЦКОГО»</a:t>
            </a:r>
          </a:p>
        </p:txBody>
      </p:sp>
      <p:sp>
        <p:nvSpPr>
          <p:cNvPr id="66581" name="Прямоугольник 30"/>
          <p:cNvSpPr>
            <a:spLocks noChangeArrowheads="1"/>
          </p:cNvSpPr>
          <p:nvPr/>
        </p:nvSpPr>
        <p:spPr bwMode="auto">
          <a:xfrm>
            <a:off x="3507580" y="2704777"/>
            <a:ext cx="1633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800" b="1" dirty="0">
                <a:solidFill>
                  <a:srgbClr val="00B0F0"/>
                </a:solidFill>
                <a:latin typeface="+mn-lt"/>
              </a:rPr>
              <a:t>НИИ СЕЛЬСКОГО ХОЗЯЙСТВА ЦЕНТРАЛЬНО-ЧЕРНОЗЕМНОЙ ПОЛОСЫ ИМ. В.В.ДОКУЧАЕВА</a:t>
            </a:r>
          </a:p>
        </p:txBody>
      </p:sp>
      <p:sp>
        <p:nvSpPr>
          <p:cNvPr id="66582" name="Прямоугольник 31"/>
          <p:cNvSpPr>
            <a:spLocks noChangeArrowheads="1"/>
          </p:cNvSpPr>
          <p:nvPr/>
        </p:nvSpPr>
        <p:spPr bwMode="auto">
          <a:xfrm>
            <a:off x="5435601" y="2669109"/>
            <a:ext cx="1631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800" b="1" dirty="0">
                <a:solidFill>
                  <a:srgbClr val="00B0F0"/>
                </a:solidFill>
                <a:latin typeface="+mn-lt"/>
              </a:rPr>
              <a:t>ФОК «МОЛОДЁЖНЫЙ»</a:t>
            </a:r>
          </a:p>
          <a:p>
            <a:pPr algn="just"/>
            <a:r>
              <a:rPr lang="ru-RU" sz="800" b="1" dirty="0">
                <a:solidFill>
                  <a:srgbClr val="00B0F0"/>
                </a:solidFill>
                <a:latin typeface="+mn-lt"/>
              </a:rPr>
              <a:t> - МЕСТО ПРОВЕДЕНИЯ ВСЕРОССИЙСКОГО ТУРНИРА ПО САМБО ИМ. Ю.Т.ТИТОВА</a:t>
            </a:r>
          </a:p>
        </p:txBody>
      </p:sp>
      <p:sp>
        <p:nvSpPr>
          <p:cNvPr id="66583" name="Прямоугольник 35"/>
          <p:cNvSpPr>
            <a:spLocks noChangeArrowheads="1"/>
          </p:cNvSpPr>
          <p:nvPr/>
        </p:nvSpPr>
        <p:spPr bwMode="auto">
          <a:xfrm>
            <a:off x="7358212" y="2665884"/>
            <a:ext cx="16319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800" b="1" dirty="0">
                <a:solidFill>
                  <a:srgbClr val="00B0F0"/>
                </a:solidFill>
                <a:latin typeface="+mn-lt"/>
              </a:rPr>
              <a:t>ГОСУДАРСТВЕННЫЙ ПРИРОДНЫЙ ЗАКАЗНИК «КАМЕННАЯ СТЕПЬ»</a:t>
            </a:r>
          </a:p>
        </p:txBody>
      </p:sp>
      <p:sp>
        <p:nvSpPr>
          <p:cNvPr id="66584" name="Прямоугольник 36"/>
          <p:cNvSpPr>
            <a:spLocks noChangeArrowheads="1"/>
          </p:cNvSpPr>
          <p:nvPr/>
        </p:nvSpPr>
        <p:spPr bwMode="auto">
          <a:xfrm>
            <a:off x="1075531" y="3253884"/>
            <a:ext cx="7456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ЧИСЛЕННОСТЬ УЧРЕЖДЕНИЙ  КУЛЬТУРНО-ДОСУГОВОГО ТИПА</a:t>
            </a:r>
          </a:p>
          <a:p>
            <a:pPr algn="ctr"/>
            <a:endParaRPr lang="ru-RU" sz="1200" b="1" dirty="0">
              <a:solidFill>
                <a:srgbClr val="F76321"/>
              </a:solidFill>
              <a:latin typeface="Calibri" pitchFamily="34" charset="0"/>
            </a:endParaRPr>
          </a:p>
        </p:txBody>
      </p:sp>
      <p:graphicFrame>
        <p:nvGraphicFramePr>
          <p:cNvPr id="66585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73422"/>
              </p:ext>
            </p:extLst>
          </p:nvPr>
        </p:nvGraphicFramePr>
        <p:xfrm>
          <a:off x="3341104" y="3494947"/>
          <a:ext cx="2925763" cy="1486628"/>
        </p:xfrm>
        <a:graphic>
          <a:graphicData uri="http://schemas.openxmlformats.org/drawingml/2006/table">
            <a:tbl>
              <a:tblPr/>
              <a:tblGrid>
                <a:gridCol w="804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0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Библиотеки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Автоклуб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Культурно-досуговый центр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Школа искусств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659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12519"/>
              </p:ext>
            </p:extLst>
          </p:nvPr>
        </p:nvGraphicFramePr>
        <p:xfrm>
          <a:off x="239713" y="3830498"/>
          <a:ext cx="2879725" cy="100584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Музея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Сельских клубов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Сельских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Домов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культуры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6599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94739"/>
              </p:ext>
            </p:extLst>
          </p:nvPr>
        </p:nvGraphicFramePr>
        <p:xfrm>
          <a:off x="6145213" y="3757473"/>
          <a:ext cx="2879725" cy="106680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Парк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Детско-юношеский центр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Физкультурно-оздоровительный комплекс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6607" name="Picture 47" descr="Фото-Фестиваль-Пятницкого-2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4825" y="1347614"/>
            <a:ext cx="1657350" cy="1290638"/>
          </a:xfrm>
          <a:prstGeom prst="rect">
            <a:avLst/>
          </a:prstGeom>
          <a:noFill/>
        </p:spPr>
      </p:pic>
      <p:pic>
        <p:nvPicPr>
          <p:cNvPr id="66608" name="Picture 48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212" y="1347614"/>
            <a:ext cx="1800225" cy="1289050"/>
          </a:xfrm>
          <a:prstGeom prst="rect">
            <a:avLst/>
          </a:prstGeom>
          <a:noFill/>
        </p:spPr>
      </p:pic>
      <p:pic>
        <p:nvPicPr>
          <p:cNvPr id="66609" name="Picture 49" descr="северная сторона храм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98" y="1347614"/>
            <a:ext cx="1692275" cy="1289050"/>
          </a:xfrm>
          <a:prstGeom prst="rect">
            <a:avLst/>
          </a:prstGeom>
          <a:noFill/>
        </p:spPr>
      </p:pic>
      <p:pic>
        <p:nvPicPr>
          <p:cNvPr id="66610" name="Picture 50" descr="14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3613" y="1370484"/>
            <a:ext cx="1800225" cy="1295400"/>
          </a:xfrm>
          <a:prstGeom prst="rect">
            <a:avLst/>
          </a:prstGeom>
          <a:noFill/>
        </p:spPr>
      </p:pic>
      <p:pic>
        <p:nvPicPr>
          <p:cNvPr id="66611" name="Picture 51" descr="IMG_01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9088" y="1347614"/>
            <a:ext cx="1944687" cy="1289050"/>
          </a:xfrm>
          <a:prstGeom prst="rect">
            <a:avLst/>
          </a:prstGeom>
          <a:noFill/>
        </p:spPr>
      </p:pic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3287713" y="2454275"/>
            <a:ext cx="4672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Impact" pitchFamily="34" charset="0"/>
              </a:rPr>
              <a:t>КОНКУРЕНТНЫЕ ПРЕИМУЩСТВА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127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СОДЕРЖАНИЕ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6489CCD9-11B4-4159-9643-2639740D1672}" type="slidenum">
              <a:rPr lang="ru-RU" sz="1050" b="1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sz="1050" b="1" dirty="0">
              <a:solidFill>
                <a:prstClr val="white"/>
              </a:solidFill>
            </a:endParaRPr>
          </a:p>
        </p:txBody>
      </p:sp>
      <p:graphicFrame>
        <p:nvGraphicFramePr>
          <p:cNvPr id="1644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11721"/>
              </p:ext>
            </p:extLst>
          </p:nvPr>
        </p:nvGraphicFramePr>
        <p:xfrm>
          <a:off x="1079500" y="1058863"/>
          <a:ext cx="6985000" cy="3057525"/>
        </p:xfrm>
        <a:graphic>
          <a:graphicData uri="http://schemas.openxmlformats.org/drawingml/2006/table">
            <a:tbl>
              <a:tblPr/>
              <a:tblGrid>
                <a:gridCol w="6408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ОБЩАЯ ИНФОРМАЦИЯ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ГЕОГРАФИЧЕСКОЕ ПОЛОЖЕНИЕ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ИСТОРИЧЕСКАЯ СПРАВКА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ПРИРОДНО-РЕСУРСНЫЙ ПОТЕНЦИАЛ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ОСНОВНЫЕ ПОКАЗАТЕЛИ СОЦИАЛЬНО-ЭКОНОМИЧЕСКОГО РАЗВИТИЯ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ИНФРАСТРУКТУРА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КУЛЬТУРА И ТУРИЗМ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КОНКУРЕНТНЫЕ ПРЕИМУЩЕСТВА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РЕАЛИЗОВАННЫЕ  И РЕАЛИЗУЕМЫЕ ИНВЕСТИЦИОННЫЕ ПРОЕКТЫ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КОНТАКТЫ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C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7D0D4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163513" y="442913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УНИКАЛЬНЫЕ ПРЕИМУЩЕСТВА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РАЗМЕЩЕНИЯ ПРОИЗВОДСТВА</a:t>
            </a:r>
          </a:p>
        </p:txBody>
      </p:sp>
      <p:sp>
        <p:nvSpPr>
          <p:cNvPr id="51208" name="Прямоугольник 18"/>
          <p:cNvSpPr>
            <a:spLocks noChangeArrowheads="1"/>
          </p:cNvSpPr>
          <p:nvPr/>
        </p:nvSpPr>
        <p:spPr bwMode="auto">
          <a:xfrm>
            <a:off x="251618" y="1339850"/>
            <a:ext cx="86407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Calibri" pitchFamily="34" charset="0"/>
              </a:rPr>
              <a:t>          Район </a:t>
            </a:r>
            <a:r>
              <a:rPr lang="ru-RU" sz="1000" b="1" dirty="0">
                <a:latin typeface="Calibri" pitchFamily="34" charset="0"/>
              </a:rPr>
              <a:t>занимает достаточно выгодное транспортно-географическое положение. По центру  территории района проходит в широтном направлении ЮВ ЖД   и параллельно ей автомагистраль  областного  значения « М «Дон»  Бобров-Таловая - Новохоперск», с  севера  на юг  район пересекает автодорога «Курск-Борисоглебск» -Таловая- Новохоперск»  Протяженность путей железнодорожного транспорта 63 км. Протяженность асфальтированных дорог 402 км.  Из  вышеуказанного  видно,  что  район  обладает  выгодным  транспортно-географическим  положением.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1000" b="1" dirty="0" smtClean="0">
                <a:latin typeface="Calibri" pitchFamily="34" charset="0"/>
              </a:rPr>
              <a:t>          Главным </a:t>
            </a:r>
            <a:r>
              <a:rPr lang="ru-RU" sz="1000" b="1" dirty="0">
                <a:latin typeface="Calibri" pitchFamily="34" charset="0"/>
              </a:rPr>
              <a:t>природным богатством Таловского района являются плодородные черноземы. Земли сельскохозяйственного назначения составляют  78,2%, земли населенных пунктов 13%, земли промышленности, энергетики, транспорта, связи и иного назначения 1%, земли лесного фонда 6,8%.  Из  вышеприведенной информации   следует,  что   Таловский муниципальный район имеет  самые  благоприятные  условия  для   сельскохозяйственного  производства  и  организации переработки  сельскохозяйственной  продукции.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A409455E-068F-46B1-A294-404B314D454A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46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3419475" y="1995488"/>
            <a:ext cx="4364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Impact" pitchFamily="34" charset="0"/>
              </a:rPr>
              <a:t>РЕАЛИЗОВАННЫЕ</a:t>
            </a:r>
          </a:p>
          <a:p>
            <a:r>
              <a:rPr lang="ru-RU" sz="2800">
                <a:solidFill>
                  <a:schemeClr val="bg1"/>
                </a:solidFill>
                <a:latin typeface="Impact" pitchFamily="34" charset="0"/>
              </a:rPr>
              <a:t>И РЕАЛИЗУЕМЫЕ</a:t>
            </a:r>
          </a:p>
          <a:p>
            <a:r>
              <a:rPr lang="ru-RU" sz="2800">
                <a:solidFill>
                  <a:schemeClr val="bg1"/>
                </a:solidFill>
                <a:latin typeface="Impact" pitchFamily="34" charset="0"/>
              </a:rPr>
              <a:t>ИНВЕСТИЦИОННЫЕ ПРОЕКТЫ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276" y="10223"/>
            <a:ext cx="2834886" cy="5133277"/>
          </a:xfrm>
          <a:prstGeom prst="rect">
            <a:avLst/>
          </a:prstGeom>
        </p:spPr>
      </p:pic>
      <p:graphicFrame>
        <p:nvGraphicFramePr>
          <p:cNvPr id="15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183238"/>
              </p:ext>
            </p:extLst>
          </p:nvPr>
        </p:nvGraphicFramePr>
        <p:xfrm>
          <a:off x="279201" y="1292163"/>
          <a:ext cx="4866670" cy="2839437"/>
        </p:xfrm>
        <a:graphic>
          <a:graphicData uri="http://schemas.openxmlformats.org/drawingml/2006/table">
            <a:tbl>
              <a:tblPr/>
              <a:tblGrid>
                <a:gridCol w="1266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СОЗДАНИЕ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СОВРЕМЕННОГО СВИНОКОМПЛЕКСА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ОБЩЕЙ МОЩНОСТЬЮ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12 201 ТЫС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Т СВИНИНЫ В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ГОД В ЖИВОМ ВЕСЕ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ООО «АГРОЭКО-ВОСТОК»;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СЕЛЬСКОЕ ХОЗЯЙСТВО 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ТАЛОВСКИЙ РАЙОН ВОРОНЕЖСКОЙ ОБЛАСТИ,                           НОВОЧИГОЛЬСКОЕ СЕЛЬСКОЕ ПОСЕЛЕНИЕ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2025-2026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ВЫХОД НА ПОЛНУЮ МОЩНОСТЬ)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2,4 МЛРД. РУБЛЕЙ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79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СОЗДАНИЕ   СОВРЕМЕННОГО СВИНОКОМПЛЕКСА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ЧИСЛО СОЗДАННЫХ РАБОЧИХ МЕСТ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5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2" name="TextBox 5"/>
          <p:cNvSpPr txBox="1">
            <a:spLocks noChangeArrowheads="1"/>
          </p:cNvSpPr>
          <p:nvPr/>
        </p:nvSpPr>
        <p:spPr bwMode="auto">
          <a:xfrm>
            <a:off x="262770" y="432721"/>
            <a:ext cx="2790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СОЗДАНИЕ СОВРЕМЕННОГО СВИНОКОМПЛЕКСА </a:t>
            </a: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A0E5D32F-9932-4B66-A733-9D266708811F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224" y="-35886"/>
            <a:ext cx="2834886" cy="51332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6" name="TextBox 5"/>
          <p:cNvSpPr txBox="1">
            <a:spLocks noChangeArrowheads="1"/>
          </p:cNvSpPr>
          <p:nvPr/>
        </p:nvSpPr>
        <p:spPr bwMode="auto">
          <a:xfrm>
            <a:off x="251520" y="395578"/>
            <a:ext cx="3244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ИНВЕСТИЦИОННО ПРИВЛЕКАТЕЛЬНЫЕ 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ЗЕМЕЛЬНЫЕ УЧАСТКИ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3059113" y="4926013"/>
            <a:ext cx="1573212" cy="2730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C131CF-CF56-40FC-A377-59DB4503B40D}" type="slidenum">
              <a:rPr lang="ru-RU" sz="1050" b="1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5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505261"/>
              </p:ext>
            </p:extLst>
          </p:nvPr>
        </p:nvGraphicFramePr>
        <p:xfrm>
          <a:off x="395536" y="1161857"/>
          <a:ext cx="5400600" cy="3820340"/>
        </p:xfrm>
        <a:graphic>
          <a:graphicData uri="http://schemas.openxmlformats.org/drawingml/2006/table">
            <a:tbl>
              <a:tblPr/>
              <a:tblGrid>
                <a:gridCol w="2557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3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99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ПЛОЩАДКИ (ФОРМАТ ПЛОЩАДКИ)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ЗЕМЕЛЬНЫЙ УЧАСТОК 1,5 га ( ЗЕМЕЛЬНЫЙ УЧАСТОК)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ПРЕФЕРЕНЦИРОВАННЫЙ РЕЖИМ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ОБЪЕКТ ИНФРАСТРУКТУРЫ ПОДДЕРЖКИ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БЕЗ ЛЬГОТ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224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АДРЕС ОБЪЕКТА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ВОРОНЕЖСКАЯ ОБЛ., ТАЛОВСКИЙ РАЙОН, ТАЛОВСКОЕ ГОРОДСКОЕ ПОСЕЛЕНИЕ, В СЕВЕРО-ВОСТОЧНОЙ ЧАСТИ КАДАСТРОВОГО КВАРТАЛА 36:29:9302004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99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КАДАСТРОВЫЙ НОМЕР  ЗУ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36:29:9302004:125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РАЗРЕШЕННОГО ИСПОЛЬЗОВАНИЯ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ПРОИЗВОДСТВЕННАЯ ДЕЯТЕЛЬНОСТЬ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МЕЖЕВАНИЕ ЗЕМЕЛЬНОГО УЧАСТКА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1774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ЗЕМЕЛЬ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114" y="-58040"/>
            <a:ext cx="2834886" cy="51332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6" name="TextBox 5"/>
          <p:cNvSpPr txBox="1">
            <a:spLocks noChangeArrowheads="1"/>
          </p:cNvSpPr>
          <p:nvPr/>
        </p:nvSpPr>
        <p:spPr bwMode="auto">
          <a:xfrm>
            <a:off x="251520" y="395578"/>
            <a:ext cx="3244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ИНВЕСТИЦИОННО ПРИВЛЕКАТЕЛЬНЫЕ 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ЗЕМЕЛЬНЫЕ УЧАСТКИ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3059113" y="4926013"/>
            <a:ext cx="1573212" cy="2730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C131CF-CF56-40FC-A377-59DB4503B40D}" type="slidenum">
              <a:rPr lang="ru-RU" sz="1050" b="1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5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246675"/>
              </p:ext>
            </p:extLst>
          </p:nvPr>
        </p:nvGraphicFramePr>
        <p:xfrm>
          <a:off x="395536" y="1161859"/>
          <a:ext cx="5400600" cy="3811139"/>
        </p:xfrm>
        <a:graphic>
          <a:graphicData uri="http://schemas.openxmlformats.org/drawingml/2006/table">
            <a:tbl>
              <a:tblPr/>
              <a:tblGrid>
                <a:gridCol w="2557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3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776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ПЛОЩАДКИ (ФОРМАТ ПЛОЩАДКИ)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ЗЕМЕЛЬНЫЙ УЧАСТОК 1,5 га ( ЗЕМЕЛЬНЫЙ УЧАСТОК)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76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КАДАСТРОВЫЙ НОМЕР  ЗУ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36:29:9302004:125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6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ВОДОСНАБЖЕНИЕ  (НАЛИЧИЕ)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76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ВОДООТВЕДЕНИЕ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6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ГАЗОСНАБЖЕНИЕ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ДА,  до ШРП – 150м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ЭЛЕКТРОСНАБЖЕНИЕ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ДА, до ВЛ 10 КВТ -50м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58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ТЕПЛОСНАБЖЕНИЕ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6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ВЫВОЗ ТКО (НАЛИЧИЕ)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76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ПОДЪЕЗДНЫХ ПУТЕЙ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ДА, на расстоянии 20м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12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Ж/Д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542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ПАРКОВКИ ГРУЗОВОГО ТРАНСПОРТА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66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ИНЫЕ ХАРАКТЕРИСТИКИ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М-4 «ДОН», АВТОДОРОГА БОБРОВ-ТАЛОВАЯ-НОВОХОПЕРСК2. ДОРОГА РЕГИОНАЛЬНОГО ЗНАЧЕНИЯ ДО ГРАНИЦЫ УЧАСТКА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Хорда 16"/>
          <p:cNvSpPr/>
          <p:nvPr/>
        </p:nvSpPr>
        <p:spPr>
          <a:xfrm rot="2334223">
            <a:off x="6317297" y="-7552"/>
            <a:ext cx="5092956" cy="5149784"/>
          </a:xfrm>
          <a:prstGeom prst="chord">
            <a:avLst>
              <a:gd name="adj1" fmla="val 2711843"/>
              <a:gd name="adj2" fmla="val 14225873"/>
            </a:avLst>
          </a:prstGeom>
          <a:blipFill dpi="0" rotWithShape="0">
            <a:blip r:embed="rId3"/>
            <a:srcRect/>
            <a:stretch>
              <a:fillRect l="-10000" r="-50000" b="-1000"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6" name="TextBox 5"/>
          <p:cNvSpPr txBox="1">
            <a:spLocks noChangeArrowheads="1"/>
          </p:cNvSpPr>
          <p:nvPr/>
        </p:nvSpPr>
        <p:spPr bwMode="auto">
          <a:xfrm>
            <a:off x="251520" y="395578"/>
            <a:ext cx="3244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ИНВЕСТИЦИОННО ПРИВЛЕКАТЕЛЬНЫЕ 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ЗЕМЕЛЬНЫЕ УЧАСТКИ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3059113" y="4926013"/>
            <a:ext cx="1573212" cy="2730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C131CF-CF56-40FC-A377-59DB4503B40D}" type="slidenum">
              <a:rPr lang="ru-RU" sz="1050" b="1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5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232614"/>
              </p:ext>
            </p:extLst>
          </p:nvPr>
        </p:nvGraphicFramePr>
        <p:xfrm>
          <a:off x="395536" y="1161857"/>
          <a:ext cx="5400600" cy="3781666"/>
        </p:xfrm>
        <a:graphic>
          <a:graphicData uri="http://schemas.openxmlformats.org/drawingml/2006/table">
            <a:tbl>
              <a:tblPr/>
              <a:tblGrid>
                <a:gridCol w="2557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3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99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ПЛОЩАДКИ (ФОРМАТ ПЛОЩАДКИ)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ЗЕМЕЛЬНЫЙ УЧАСТОК 4,0 га ( ЗЕМЕЛЬНЫЙ УЧАСТОК)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ПРЕФЕРЕНЦИРОВАННЫЙ РЕЖИМ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ОТСУТСТВУЕТ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ОБЪЕКТ ИНФРАСТРУКТУРЫ ПОДДЕРЖКИ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БЕЗ ЛЬГОТ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224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АДРЕС ОБЪЕКТА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ВОРОНЕЖСКАЯ ОБЛ., ТАЛОВСКИЙ РАЙОН, РП. ТАЛОВАЯ, УЛ. ЧАПАЕВА, В ЗАПАДНОЙ ЧАСТИ КАДАСТРОВОГО КВАРТАЛА 36:29:0101002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НЕРАЗГРАНИЧЕННАЯ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99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КАДАСТРОВЫЙ НОМЕР  ЗУ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ДАННЫЕ УТОЧНЯЮТСЯ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РАЗРЕШЕННОГО ИСПОЛЬЗОВАНИЯ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СЕЛЬСКОХОЗЯЙСТВЕННОГО ПРОИЗВОДСТВА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МЕЖЕВАНИЕ ЗЕМЕЛЬНОГО УЧАСТКА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1774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ЗЕМЕЛЬ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ЗЕМЛИ НАСЕЛЕННЫХ ПУНКТОВ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35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Хорда 16"/>
          <p:cNvSpPr/>
          <p:nvPr/>
        </p:nvSpPr>
        <p:spPr>
          <a:xfrm rot="2334223">
            <a:off x="6317297" y="-7552"/>
            <a:ext cx="5092956" cy="5149784"/>
          </a:xfrm>
          <a:prstGeom prst="chord">
            <a:avLst>
              <a:gd name="adj1" fmla="val 2711843"/>
              <a:gd name="adj2" fmla="val 14225873"/>
            </a:avLst>
          </a:prstGeom>
          <a:blipFill dpi="0" rotWithShape="0">
            <a:blip r:embed="rId3"/>
            <a:srcRect/>
            <a:stretch>
              <a:fillRect l="-10000" r="-50000" b="-1000"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6" name="TextBox 5"/>
          <p:cNvSpPr txBox="1">
            <a:spLocks noChangeArrowheads="1"/>
          </p:cNvSpPr>
          <p:nvPr/>
        </p:nvSpPr>
        <p:spPr bwMode="auto">
          <a:xfrm>
            <a:off x="251520" y="395578"/>
            <a:ext cx="3244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ИНВЕСТИЦИОННО ПРИВЛЕКАТЕЛЬНЫЕ 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ЗЕМЕЛЬНЫЕ УЧАСТКИ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3059113" y="4926013"/>
            <a:ext cx="1573212" cy="2730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C131CF-CF56-40FC-A377-59DB4503B40D}" type="slidenum">
              <a:rPr lang="ru-RU" sz="1050" b="1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5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473865"/>
              </p:ext>
            </p:extLst>
          </p:nvPr>
        </p:nvGraphicFramePr>
        <p:xfrm>
          <a:off x="395536" y="1161862"/>
          <a:ext cx="5400600" cy="3838784"/>
        </p:xfrm>
        <a:graphic>
          <a:graphicData uri="http://schemas.openxmlformats.org/drawingml/2006/table">
            <a:tbl>
              <a:tblPr/>
              <a:tblGrid>
                <a:gridCol w="2557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3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6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ПЛОЩАДКИ (ФОРМАТ ПЛОЩАДКИ)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ЗЕМЕЛЬНЫЙ УЧАСТОК 4,0 га ( ЗЕМЕЛЬНЫЙ УЧАСТОК)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6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КАДАСТРОВЫЙ НОМЕР  ЗУ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ДАННЫЕ УТОЧНЯЮТСЯ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04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ВОДОСНАБЖЕНИЕ  (НАЛИЧИЕ)/МАКСИМАЛЬНО ДОПУСТИМАЯ МОЩНОСТЬ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ДА, на расстоянии 10м         /        10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куб.м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/ч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6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ВОДООТВЕДЕНИЕ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2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ГАЗОСНАБЖЕНИЕ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2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ЭЛЕКТРОСНАБЖЕНИЕ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ДА, до ВЛ 0,4 КВТ -15м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2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ТЕПЛОСНАБЖЕНИЕ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2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ВЫВОЗ ТКО (НАЛИЧИЕ)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6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ПОДЪЕЗДНЫХ ПУТЕЙ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ДА, на расстоянии 20м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72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Ж/Д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72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ПАРКОВКИ ГРУЗОВОГО ТРАНСПОРТА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012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ИНЫЕ ХАРАКТЕРИСТИКИ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АВТОДОРОГА КУРСК – БОРИСОГЛЕБСК – ТАЛОВАЯ – БУТУРЛИНОВКА, РП. ТАЛОВАЯ, УЛ. ЧАПАЕВА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1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Хорда 16"/>
          <p:cNvSpPr/>
          <p:nvPr/>
        </p:nvSpPr>
        <p:spPr>
          <a:xfrm rot="2334223">
            <a:off x="6317297" y="-7552"/>
            <a:ext cx="5092956" cy="5149784"/>
          </a:xfrm>
          <a:prstGeom prst="chord">
            <a:avLst>
              <a:gd name="adj1" fmla="val 2711843"/>
              <a:gd name="adj2" fmla="val 14225873"/>
            </a:avLst>
          </a:prstGeom>
          <a:blipFill dpi="0" rotWithShape="0">
            <a:blip r:embed="rId3"/>
            <a:srcRect/>
            <a:stretch>
              <a:fillRect l="-10000" r="-50000" b="-1000"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6" name="TextBox 5"/>
          <p:cNvSpPr txBox="1">
            <a:spLocks noChangeArrowheads="1"/>
          </p:cNvSpPr>
          <p:nvPr/>
        </p:nvSpPr>
        <p:spPr bwMode="auto">
          <a:xfrm>
            <a:off x="251520" y="395578"/>
            <a:ext cx="3244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ИНВЕСТИЦИОННО ПРИВЛЕКАТЕЛЬНЫЕ 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ЗЕМЕЛЬНЫЕ УЧАСТКИ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3059113" y="4926013"/>
            <a:ext cx="1573212" cy="2730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C131CF-CF56-40FC-A377-59DB4503B40D}" type="slidenum">
              <a:rPr lang="ru-RU" sz="1050" b="1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5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80710"/>
              </p:ext>
            </p:extLst>
          </p:nvPr>
        </p:nvGraphicFramePr>
        <p:xfrm>
          <a:off x="395536" y="1161857"/>
          <a:ext cx="5400600" cy="3781666"/>
        </p:xfrm>
        <a:graphic>
          <a:graphicData uri="http://schemas.openxmlformats.org/drawingml/2006/table">
            <a:tbl>
              <a:tblPr/>
              <a:tblGrid>
                <a:gridCol w="2557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3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99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ПЛОЩАДКИ (ФОРМАТ ПЛОЩАДКИ)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ЗЕМЕЛЬНЫЙ УЧАСТОК 9,9 га ( ЗЕМЕЛЬНЫЙ УЧАСТОК)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ПРЕФЕРЕНЦИРОВАННЫЙ РЕЖИМ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ОТСУТСТВУЕТ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ОБЪЕКТ ИНФРАСТРУКТУРЫ ПОДДЕРЖКИ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БЕЗ ЛЬГОТ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224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АДРЕС ОБЪЕКТА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ВОРОНЕЖСКАЯ ОБЛ., ТАЛОВСКИЙ РАЙОН, ОРЛОВСКОЕ СЕЛЬСКОЕ ПОСЕЛЕНИЕ, В КАДАСТРОВОМ КВАРТАЛЕ 36:29:9302013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НЕРАЗГРАНИЧЕННАЯ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99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КАДАСТРОВЫЙ НОМЕР  ЗУ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39:29:9302013:191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РАЗРЕШЕННОГО ИСПОЛЬЗОВАНИЯ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СЕЛЬСКОХОЗЯЙСТВЕННОГО ПРОИЗВОДСТВА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МЕЖЕВАНИЕ ЗЕМЕЛЬНОГО УЧАСТКА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1774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ЗЕМЕЛЬ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ЗЕМЛИ СЕЛЬСКОХОЗЯЙСТВЕННОГО НАЗНАЧЕНИЯ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5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Хорда 16"/>
          <p:cNvSpPr/>
          <p:nvPr/>
        </p:nvSpPr>
        <p:spPr>
          <a:xfrm rot="2334223">
            <a:off x="6317297" y="-7552"/>
            <a:ext cx="5092956" cy="5149784"/>
          </a:xfrm>
          <a:prstGeom prst="chord">
            <a:avLst>
              <a:gd name="adj1" fmla="val 2711843"/>
              <a:gd name="adj2" fmla="val 14225873"/>
            </a:avLst>
          </a:prstGeom>
          <a:blipFill dpi="0" rotWithShape="0">
            <a:blip r:embed="rId3"/>
            <a:srcRect/>
            <a:stretch>
              <a:fillRect l="-10000" r="-50000" b="-1000"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6" name="TextBox 5"/>
          <p:cNvSpPr txBox="1">
            <a:spLocks noChangeArrowheads="1"/>
          </p:cNvSpPr>
          <p:nvPr/>
        </p:nvSpPr>
        <p:spPr bwMode="auto">
          <a:xfrm>
            <a:off x="251520" y="395578"/>
            <a:ext cx="3244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ИНВЕСТИЦИОННО ПРИВЛЕКАТЕЛЬНЫЕ 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ЗЕМЕЛЬНЫЕ УЧАСТКИ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3059113" y="4926013"/>
            <a:ext cx="1573212" cy="2730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C131CF-CF56-40FC-A377-59DB4503B40D}" type="slidenum">
              <a:rPr lang="ru-RU" sz="1050" b="1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5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320785"/>
              </p:ext>
            </p:extLst>
          </p:nvPr>
        </p:nvGraphicFramePr>
        <p:xfrm>
          <a:off x="395536" y="1053232"/>
          <a:ext cx="5400600" cy="3977640"/>
        </p:xfrm>
        <a:graphic>
          <a:graphicData uri="http://schemas.openxmlformats.org/drawingml/2006/table">
            <a:tbl>
              <a:tblPr/>
              <a:tblGrid>
                <a:gridCol w="2557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3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86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ПЛОЩАДКИ (ФОРМАТ ПЛОЩАДКИ)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ЗЕМЕЛЬНЫЙ УЧАСТОК 9,9 га ( ЗЕМЕЛЬНЫЙ УЧАСТОК)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86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КАДАСТРОВЫЙ НОМЕР  ЗУ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36:29:9302013:191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94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ВОДОСНАБЖЕНИЕ  (НАЛИЧИЕ)/МАКСИМАЛЬНО ДОПУСТИМАЯ МОЩНОСТЬ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86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ВОДООТВЕДЕНИЕ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ГАЗОСНАБЖЕНИЕ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ЭЛЕКТРОСНАБЖЕНИЕ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ТЕПЛОСНАБЖЕНИЕ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ВЫВОЗ ТКО (НАЛИЧИЕ)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86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ПОДЪЕЗДНЫХ ПУТЕЙ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ДА, на расстоянии 50м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0679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Ж/Д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0679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ПАРКОВКИ ГРУЗОВОГО ТРАНСПОРТА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790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ИНЫЕ ХАРАКТЕРИСТИКИ</a:t>
                      </a:r>
                      <a:endParaRPr kumimoji="1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М-4 «ДОН», АВТОДОРОГА БОБРОВ-ТАЛОВАЯ-НОВОХОПЕРСК2. ДОРОГА РЕГИОНАЛЬНОГО ЗНАЧЕНИЯ ДО ГРАНИЦЫ УЧАСТКА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44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jetworks.ru/media/articles/bobrov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120" y="630710"/>
            <a:ext cx="9144230" cy="4503778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TextBox 5"/>
          <p:cNvSpPr txBox="1">
            <a:spLocks noChangeArrowheads="1"/>
          </p:cNvSpPr>
          <p:nvPr/>
        </p:nvSpPr>
        <p:spPr bwMode="auto">
          <a:xfrm>
            <a:off x="250825" y="534988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7030A0"/>
                </a:solidFill>
                <a:latin typeface="Calibri" pitchFamily="34" charset="0"/>
              </a:rPr>
              <a:t>КОНТАКТЫ</a:t>
            </a:r>
          </a:p>
        </p:txBody>
      </p:sp>
      <p:sp>
        <p:nvSpPr>
          <p:cNvPr id="64521" name="Rectangle 7"/>
          <p:cNvSpPr>
            <a:spLocks noChangeArrowheads="1"/>
          </p:cNvSpPr>
          <p:nvPr/>
        </p:nvSpPr>
        <p:spPr bwMode="auto">
          <a:xfrm>
            <a:off x="571500" y="1301750"/>
            <a:ext cx="82486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1200" dirty="0">
              <a:solidFill>
                <a:srgbClr val="7F7F7F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1200" b="1" dirty="0">
                <a:solidFill>
                  <a:srgbClr val="00B050"/>
                </a:solidFill>
                <a:latin typeface="+mn-lt"/>
              </a:rPr>
              <a:t>ГЛАВА </a:t>
            </a:r>
            <a:r>
              <a:rPr lang="ru-RU" sz="1200" b="1" dirty="0" smtClean="0">
                <a:solidFill>
                  <a:srgbClr val="00B050"/>
                </a:solidFill>
                <a:latin typeface="+mn-lt"/>
              </a:rPr>
              <a:t>МУНИЦИПАЛЬНОГО РАЙОНА:                        </a:t>
            </a:r>
            <a:r>
              <a:rPr lang="ru-RU" sz="1200" b="1" dirty="0" smtClean="0">
                <a:latin typeface="+mn-lt"/>
              </a:rPr>
              <a:t>СИДОРОВ ЕВГЕНИЙ СЕРГЕЕВИЧ                                </a:t>
            </a:r>
            <a:r>
              <a:rPr lang="ru-RU" sz="1200" b="1" dirty="0">
                <a:latin typeface="+mn-lt"/>
              </a:rPr>
              <a:t>+7 (47352) 2-14-05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1200" b="1" dirty="0"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1200" b="1" dirty="0">
                <a:solidFill>
                  <a:srgbClr val="00B050"/>
                </a:solidFill>
                <a:latin typeface="+mn-lt"/>
              </a:rPr>
              <a:t>ЗАМЕСТИТЕЛЬ ГЛАВЫ АДМИНИСТРАЦИИ:              </a:t>
            </a:r>
            <a:r>
              <a:rPr lang="ru-RU" sz="1200" b="1" dirty="0" smtClean="0">
                <a:latin typeface="+mn-lt"/>
              </a:rPr>
              <a:t>КУПРИНА ЕЛЕНА ИВАНОВНА                                    </a:t>
            </a:r>
            <a:r>
              <a:rPr lang="ru-RU" sz="1200" b="1" dirty="0">
                <a:latin typeface="+mn-lt"/>
              </a:rPr>
              <a:t>+7 (47352) 2-14-07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1200" b="1" dirty="0"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1200" b="1" dirty="0">
                <a:solidFill>
                  <a:srgbClr val="00B050"/>
                </a:solidFill>
                <a:latin typeface="+mn-lt"/>
              </a:rPr>
              <a:t>КОНТАКТНОЕ ЛИЦО</a:t>
            </a:r>
            <a:r>
              <a:rPr lang="ru-RU" sz="1200" b="1" dirty="0">
                <a:solidFill>
                  <a:srgbClr val="7F7F7F"/>
                </a:solidFill>
                <a:latin typeface="+mn-lt"/>
              </a:rPr>
              <a:t>                                                        </a:t>
            </a:r>
            <a:r>
              <a:rPr lang="ru-RU" sz="1200" b="1" dirty="0" smtClean="0">
                <a:latin typeface="+mn-lt"/>
              </a:rPr>
              <a:t>ИГНАТОВА ВИКТОРИЯ НИКОЛАЕВНА                      </a:t>
            </a:r>
            <a:r>
              <a:rPr lang="ru-RU" sz="1200" b="1" dirty="0">
                <a:latin typeface="+mn-lt"/>
              </a:rPr>
              <a:t>+7 </a:t>
            </a:r>
            <a:r>
              <a:rPr lang="en-US" sz="1200" b="1" dirty="0">
                <a:latin typeface="+mn-lt"/>
              </a:rPr>
              <a:t>(47352)</a:t>
            </a:r>
            <a:r>
              <a:rPr lang="ru-RU" sz="1200" b="1" dirty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2-1</a:t>
            </a:r>
            <a:r>
              <a:rPr lang="ru-RU" sz="1200" b="1" dirty="0" smtClean="0">
                <a:latin typeface="+mn-lt"/>
              </a:rPr>
              <a:t>7</a:t>
            </a:r>
            <a:r>
              <a:rPr lang="en-US" sz="1200" b="1" dirty="0" smtClean="0">
                <a:latin typeface="+mn-lt"/>
              </a:rPr>
              <a:t>-7</a:t>
            </a:r>
            <a:r>
              <a:rPr lang="ru-RU" sz="1200" b="1" dirty="0" smtClean="0">
                <a:latin typeface="+mn-lt"/>
              </a:rPr>
              <a:t>0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</a:t>
            </a:r>
            <a:r>
              <a:rPr lang="ru-RU" sz="1200" dirty="0">
                <a:solidFill>
                  <a:srgbClr val="7F7F7F"/>
                </a:solidFill>
                <a:latin typeface="+mn-lt"/>
              </a:rPr>
              <a:t>				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1200" b="1" dirty="0">
                <a:solidFill>
                  <a:srgbClr val="00B050"/>
                </a:solidFill>
                <a:latin typeface="+mn-lt"/>
              </a:rPr>
              <a:t>EMAIL</a:t>
            </a:r>
            <a:r>
              <a:rPr lang="ru-RU" sz="1200" b="1" dirty="0">
                <a:solidFill>
                  <a:srgbClr val="00B050"/>
                </a:solidFill>
                <a:latin typeface="+mn-lt"/>
              </a:rPr>
              <a:t>:</a:t>
            </a:r>
            <a:r>
              <a:rPr lang="ru-RU" sz="12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TALOVSK@GOVVRN.RU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1200" b="1" dirty="0"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1200" b="1" dirty="0">
                <a:solidFill>
                  <a:srgbClr val="00B050"/>
                </a:solidFill>
                <a:latin typeface="+mn-lt"/>
              </a:rPr>
              <a:t>ФАКС: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+7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(47352)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2-16-58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1400" dirty="0">
              <a:solidFill>
                <a:srgbClr val="7F7F7F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1200" b="1" dirty="0">
                <a:solidFill>
                  <a:srgbClr val="0070C0"/>
                </a:solidFill>
                <a:latin typeface="+mn-lt"/>
              </a:rPr>
              <a:t>HTTP://TALADM.RU/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C73CD557-BE9E-4508-81C3-9A75292B3029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F7F7F"/>
                </a:solidFill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276600" y="2403475"/>
            <a:ext cx="3870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Impact" pitchFamily="34" charset="0"/>
              </a:rPr>
              <a:t>ОБЩАЯ ИНФОРМАЦИЯ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2624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ГЕОГРАФИЧЕСКОЕ ПОЛОЖЕНИЕ</a:t>
            </a:r>
          </a:p>
        </p:txBody>
      </p:sp>
      <p:sp>
        <p:nvSpPr>
          <p:cNvPr id="19464" name="Прямоугольник 18"/>
          <p:cNvSpPr>
            <a:spLocks noChangeArrowheads="1"/>
          </p:cNvSpPr>
          <p:nvPr/>
        </p:nvSpPr>
        <p:spPr bwMode="auto">
          <a:xfrm>
            <a:off x="2916238" y="4156075"/>
            <a:ext cx="277018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ПЛОЩАДЬ     </a:t>
            </a: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1,9</a:t>
            </a: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 </a:t>
            </a:r>
            <a:r>
              <a:rPr lang="ru-RU" sz="1200" b="1" dirty="0" err="1">
                <a:solidFill>
                  <a:srgbClr val="F76321"/>
                </a:solidFill>
                <a:latin typeface="Calibri" pitchFamily="34" charset="0"/>
              </a:rPr>
              <a:t>тыс.кв.км</a:t>
            </a:r>
            <a:endParaRPr lang="ru-RU" sz="1200" b="1" dirty="0">
              <a:solidFill>
                <a:srgbClr val="F76321"/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C83F2D6A-C62F-41B0-84D3-85D12A2F8E6F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9469" name="Прямоугольник 15"/>
          <p:cNvSpPr>
            <a:spLocks noChangeArrowheads="1"/>
          </p:cNvSpPr>
          <p:nvPr/>
        </p:nvSpPr>
        <p:spPr bwMode="auto">
          <a:xfrm>
            <a:off x="6657975" y="4371975"/>
            <a:ext cx="2486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9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470" name="Прямоугольник 9"/>
          <p:cNvSpPr>
            <a:spLocks noChangeArrowheads="1"/>
          </p:cNvSpPr>
          <p:nvPr/>
        </p:nvSpPr>
        <p:spPr bwMode="auto">
          <a:xfrm>
            <a:off x="3405188" y="1065213"/>
            <a:ext cx="227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ГЕОГРАФИЧЕСКОЕ ПОЛОЖЕНИЕ</a:t>
            </a:r>
          </a:p>
        </p:txBody>
      </p:sp>
      <p:sp>
        <p:nvSpPr>
          <p:cNvPr id="19471" name="Прямоугольник 10"/>
          <p:cNvSpPr>
            <a:spLocks noChangeArrowheads="1"/>
          </p:cNvSpPr>
          <p:nvPr/>
        </p:nvSpPr>
        <p:spPr bwMode="auto">
          <a:xfrm>
            <a:off x="2268538" y="2500313"/>
            <a:ext cx="457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АДМИНИСТРАТИВНО-ТЕРРИТОРИАЛЬНОЕ ДЕЛЕНИЕ</a:t>
            </a:r>
          </a:p>
        </p:txBody>
      </p:sp>
      <p:sp>
        <p:nvSpPr>
          <p:cNvPr id="19472" name="TextBox 11"/>
          <p:cNvSpPr txBox="1">
            <a:spLocks noChangeArrowheads="1"/>
          </p:cNvSpPr>
          <p:nvPr/>
        </p:nvSpPr>
        <p:spPr bwMode="auto">
          <a:xfrm>
            <a:off x="2474913" y="1435100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b="1" dirty="0" err="1">
                <a:latin typeface="Calibri" pitchFamily="34" charset="0"/>
              </a:rPr>
              <a:t>Таловский</a:t>
            </a:r>
            <a:r>
              <a:rPr lang="ru-RU" sz="1000" b="1" dirty="0">
                <a:latin typeface="Calibri" pitchFamily="34" charset="0"/>
              </a:rPr>
              <a:t>  муниципальный район расположен в юго-восточной  части  Воронежской  области  в  междуречье Битюга  и  </a:t>
            </a:r>
            <a:r>
              <a:rPr lang="ru-RU" sz="1000" b="1" dirty="0" err="1">
                <a:latin typeface="Calibri" pitchFamily="34" charset="0"/>
              </a:rPr>
              <a:t>Хопра</a:t>
            </a:r>
            <a:r>
              <a:rPr lang="ru-RU" sz="1000" b="1" dirty="0">
                <a:latin typeface="Calibri" pitchFamily="34" charset="0"/>
              </a:rPr>
              <a:t> и занимает   около  4 % территории области. Протяженность  района   с  севера  на  юг - 49 км., с  запада  на  восток - 57  км</a:t>
            </a:r>
          </a:p>
        </p:txBody>
      </p:sp>
      <p:sp>
        <p:nvSpPr>
          <p:cNvPr id="19473" name="TextBox 21"/>
          <p:cNvSpPr txBox="1">
            <a:spLocks noChangeArrowheads="1"/>
          </p:cNvSpPr>
          <p:nvPr/>
        </p:nvSpPr>
        <p:spPr bwMode="auto">
          <a:xfrm>
            <a:off x="2484438" y="3003550"/>
            <a:ext cx="4248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b="1" dirty="0">
                <a:latin typeface="Calibri" pitchFamily="34" charset="0"/>
              </a:rPr>
              <a:t>Административный центр района- </a:t>
            </a:r>
            <a:r>
              <a:rPr lang="ru-RU" sz="1000" b="1" dirty="0" err="1">
                <a:latin typeface="Calibri" pitchFamily="34" charset="0"/>
              </a:rPr>
              <a:t>р.п</a:t>
            </a:r>
            <a:r>
              <a:rPr lang="ru-RU" sz="1000" b="1" dirty="0">
                <a:latin typeface="Calibri" pitchFamily="34" charset="0"/>
              </a:rPr>
              <a:t>. Таловая с численностью населения </a:t>
            </a:r>
            <a:r>
              <a:rPr lang="ru-RU" sz="1000" b="1" dirty="0" smtClean="0">
                <a:latin typeface="Calibri" pitchFamily="34" charset="0"/>
              </a:rPr>
              <a:t>11,1 </a:t>
            </a:r>
            <a:r>
              <a:rPr lang="ru-RU" sz="1000" b="1" dirty="0">
                <a:latin typeface="Calibri" pitchFamily="34" charset="0"/>
              </a:rPr>
              <a:t>тыс. человек,  расположен на  расстоянии 160 км от областного центра. </a:t>
            </a:r>
            <a:r>
              <a:rPr lang="ru-RU" sz="1000" b="1" dirty="0" err="1">
                <a:latin typeface="Calibri" pitchFamily="34" charset="0"/>
              </a:rPr>
              <a:t>Таловское</a:t>
            </a:r>
            <a:r>
              <a:rPr lang="ru-RU" sz="1000" b="1" dirty="0">
                <a:latin typeface="Calibri" pitchFamily="34" charset="0"/>
              </a:rPr>
              <a:t> муниципальное образование  объединяет 24 муниципальных поселения:	городское поселение – </a:t>
            </a:r>
            <a:r>
              <a:rPr lang="ru-RU" sz="1000" b="1" dirty="0" err="1">
                <a:latin typeface="Calibri" pitchFamily="34" charset="0"/>
              </a:rPr>
              <a:t>Таловское</a:t>
            </a:r>
            <a:r>
              <a:rPr lang="ru-RU" sz="1000" b="1" dirty="0">
                <a:latin typeface="Calibri" pitchFamily="34" charset="0"/>
              </a:rPr>
              <a:t> и 23 сельских  поселения</a:t>
            </a:r>
          </a:p>
        </p:txBody>
      </p:sp>
      <p:pic>
        <p:nvPicPr>
          <p:cNvPr id="19475" name="Picture 23" descr="Карта Воронежской  области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" y="1680543"/>
            <a:ext cx="2411413" cy="230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4" descr="karta_ra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0350" y="1400026"/>
            <a:ext cx="241141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Хорда 16"/>
          <p:cNvSpPr/>
          <p:nvPr/>
        </p:nvSpPr>
        <p:spPr>
          <a:xfrm rot="2334223">
            <a:off x="6317297" y="-7552"/>
            <a:ext cx="5092956" cy="5149784"/>
          </a:xfrm>
          <a:prstGeom prst="chord">
            <a:avLst>
              <a:gd name="adj1" fmla="val 2711843"/>
              <a:gd name="adj2" fmla="val 14225873"/>
            </a:avLst>
          </a:prstGeom>
          <a:blipFill dpi="0" rotWithShape="0">
            <a:blip r:embed="rId3"/>
            <a:srcRect/>
            <a:stretch>
              <a:fillRect l="-103000" r="-26000"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2163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ИСТОРИЧЕСКАЯ СПРАВКА</a:t>
            </a:r>
          </a:p>
        </p:txBody>
      </p:sp>
      <p:sp>
        <p:nvSpPr>
          <p:cNvPr id="21512" name="Прямоугольник 18"/>
          <p:cNvSpPr>
            <a:spLocks noChangeArrowheads="1"/>
          </p:cNvSpPr>
          <p:nvPr/>
        </p:nvSpPr>
        <p:spPr bwMode="auto">
          <a:xfrm>
            <a:off x="2399348" y="1013544"/>
            <a:ext cx="34131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ДАТА ОСНОВАНИЯ -</a:t>
            </a: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 июль</a:t>
            </a:r>
            <a:r>
              <a:rPr lang="ru-RU" sz="1200" b="1" dirty="0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1928 </a:t>
            </a:r>
            <a:r>
              <a:rPr lang="ru-RU" sz="1100" b="1" dirty="0">
                <a:solidFill>
                  <a:srgbClr val="7F7F7F"/>
                </a:solidFill>
                <a:latin typeface="Calibri" pitchFamily="34" charset="0"/>
              </a:rPr>
              <a:t>года</a:t>
            </a:r>
            <a:endParaRPr lang="ru-RU" sz="11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870450"/>
            <a:ext cx="1573212" cy="273050"/>
          </a:xfrm>
        </p:spPr>
        <p:txBody>
          <a:bodyPr/>
          <a:lstStyle/>
          <a:p>
            <a:pPr>
              <a:defRPr/>
            </a:pPr>
            <a:fld id="{C8FDFD5F-C5FE-4FEC-AA36-4FE3277A0246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1515" name="Прямоугольник 3"/>
          <p:cNvSpPr>
            <a:spLocks noChangeArrowheads="1"/>
          </p:cNvSpPr>
          <p:nvPr/>
        </p:nvSpPr>
        <p:spPr bwMode="auto">
          <a:xfrm>
            <a:off x="2940844" y="1438200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ИСТОРИЯ РАЗВИТИЯ</a:t>
            </a:r>
          </a:p>
        </p:txBody>
      </p:sp>
      <p:sp>
        <p:nvSpPr>
          <p:cNvPr id="21516" name="TextBox 16"/>
          <p:cNvSpPr txBox="1">
            <a:spLocks noChangeArrowheads="1"/>
          </p:cNvSpPr>
          <p:nvPr/>
        </p:nvSpPr>
        <p:spPr bwMode="auto">
          <a:xfrm>
            <a:off x="251520" y="1817922"/>
            <a:ext cx="604867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+mn-lt"/>
              </a:rPr>
              <a:t>Таловский край – малая частица земли Воронежской, край заповедных ковылей, искусственных лесов и водоёмов, бескрайних пшеничных полей. </a:t>
            </a:r>
          </a:p>
          <a:p>
            <a:pPr algn="just"/>
            <a:r>
              <a:rPr lang="ru-RU" sz="1000" b="1" dirty="0">
                <a:latin typeface="+mn-lt"/>
              </a:rPr>
              <a:t>Наиболее ранними поселениями на территории района были сёла Тишанка </a:t>
            </a:r>
            <a:r>
              <a:rPr lang="ru-RU" sz="1000" b="1" dirty="0">
                <a:solidFill>
                  <a:srgbClr val="7F7F7F"/>
                </a:solidFill>
                <a:latin typeface="+mn-lt"/>
              </a:rPr>
              <a:t>(</a:t>
            </a:r>
            <a:r>
              <a:rPr lang="ru-RU" sz="1000" b="1" dirty="0">
                <a:solidFill>
                  <a:srgbClr val="00B0F0"/>
                </a:solidFill>
                <a:latin typeface="+mn-lt"/>
              </a:rPr>
              <a:t>1693 </a:t>
            </a:r>
            <a:r>
              <a:rPr lang="ru-RU" sz="1000" b="1" dirty="0">
                <a:latin typeface="+mn-lt"/>
              </a:rPr>
              <a:t>год) и Новая Чигла (1740 год).</a:t>
            </a:r>
          </a:p>
          <a:p>
            <a:pPr algn="just"/>
            <a:r>
              <a:rPr lang="ru-RU" sz="1000" b="1" dirty="0">
                <a:solidFill>
                  <a:srgbClr val="00B0F0"/>
                </a:solidFill>
                <a:latin typeface="+mn-lt"/>
              </a:rPr>
              <a:t>1892</a:t>
            </a:r>
            <a:r>
              <a:rPr lang="ru-RU" sz="1000" b="1" dirty="0">
                <a:solidFill>
                  <a:srgbClr val="7F7F7F"/>
                </a:solidFill>
                <a:latin typeface="+mn-lt"/>
              </a:rPr>
              <a:t> </a:t>
            </a:r>
            <a:r>
              <a:rPr lang="ru-RU" sz="1000" b="1" dirty="0">
                <a:latin typeface="+mn-lt"/>
              </a:rPr>
              <a:t>год -была заложена станция Таловая</a:t>
            </a:r>
          </a:p>
          <a:p>
            <a:pPr algn="just"/>
            <a:r>
              <a:rPr lang="ru-RU" sz="1000" b="1" dirty="0">
                <a:solidFill>
                  <a:srgbClr val="00B0F0"/>
                </a:solidFill>
                <a:latin typeface="+mn-lt"/>
              </a:rPr>
              <a:t>1892</a:t>
            </a:r>
            <a:r>
              <a:rPr lang="ru-RU" sz="1000" b="1" dirty="0">
                <a:solidFill>
                  <a:srgbClr val="33CCFF"/>
                </a:solidFill>
                <a:latin typeface="+mn-lt"/>
              </a:rPr>
              <a:t> </a:t>
            </a:r>
            <a:r>
              <a:rPr lang="ru-RU" sz="1000" b="1" dirty="0">
                <a:latin typeface="+mn-lt"/>
              </a:rPr>
              <a:t>год- экспедиция под руководством Василия Васильевича Докучаева</a:t>
            </a:r>
          </a:p>
          <a:p>
            <a:pPr algn="just"/>
            <a:r>
              <a:rPr lang="ru-RU" sz="1000" b="1" dirty="0">
                <a:solidFill>
                  <a:srgbClr val="00B0F0"/>
                </a:solidFill>
                <a:latin typeface="+mn-lt"/>
              </a:rPr>
              <a:t>1908 </a:t>
            </a:r>
            <a:r>
              <a:rPr lang="ru-RU" sz="1000" b="1" dirty="0">
                <a:latin typeface="+mn-lt"/>
              </a:rPr>
              <a:t>год- в Таловой была открыта первая трёхклассная начальная школа</a:t>
            </a:r>
          </a:p>
          <a:p>
            <a:pPr algn="just"/>
            <a:r>
              <a:rPr lang="ru-RU" sz="1000" b="1" dirty="0">
                <a:solidFill>
                  <a:srgbClr val="00B0F0"/>
                </a:solidFill>
                <a:latin typeface="+mn-lt"/>
              </a:rPr>
              <a:t>29 октября 1917 </a:t>
            </a:r>
            <a:r>
              <a:rPr lang="ru-RU" sz="1000" b="1" dirty="0">
                <a:solidFill>
                  <a:srgbClr val="7F7F7F"/>
                </a:solidFill>
                <a:latin typeface="+mn-lt"/>
              </a:rPr>
              <a:t>-</a:t>
            </a:r>
            <a:r>
              <a:rPr lang="ru-RU" sz="1000" b="1" dirty="0">
                <a:latin typeface="+mn-lt"/>
              </a:rPr>
              <a:t>установлена мирным путём Советская власть</a:t>
            </a:r>
          </a:p>
          <a:p>
            <a:pPr algn="just"/>
            <a:r>
              <a:rPr lang="ru-RU" sz="1000" b="1" dirty="0">
                <a:solidFill>
                  <a:srgbClr val="00B0F0"/>
                </a:solidFill>
                <a:latin typeface="+mn-lt"/>
              </a:rPr>
              <a:t>1929 – 1930 </a:t>
            </a:r>
            <a:r>
              <a:rPr lang="ru-RU" sz="1000" b="1" dirty="0">
                <a:latin typeface="+mn-lt"/>
              </a:rPr>
              <a:t>года в районе развернулась сплошная коллективизация</a:t>
            </a:r>
          </a:p>
          <a:p>
            <a:pPr algn="just"/>
            <a:r>
              <a:rPr lang="ru-RU" sz="1000" b="1" dirty="0">
                <a:solidFill>
                  <a:srgbClr val="00B0F0"/>
                </a:solidFill>
                <a:latin typeface="+mn-lt"/>
              </a:rPr>
              <a:t>1937 </a:t>
            </a:r>
            <a:r>
              <a:rPr lang="ru-RU" sz="1000" b="1" dirty="0">
                <a:latin typeface="+mn-lt"/>
              </a:rPr>
              <a:t>год-завершение  работ по укладке рельсового полотна новой линии Валуйки – Пенза, </a:t>
            </a:r>
          </a:p>
          <a:p>
            <a:pPr algn="just"/>
            <a:r>
              <a:rPr lang="ru-RU" sz="1000" b="1" dirty="0">
                <a:solidFill>
                  <a:srgbClr val="00B0F0"/>
                </a:solidFill>
                <a:latin typeface="+mn-lt"/>
              </a:rPr>
              <a:t>1924 </a:t>
            </a:r>
            <a:r>
              <a:rPr lang="ru-RU" sz="1000" b="1" dirty="0">
                <a:latin typeface="+mn-lt"/>
              </a:rPr>
              <a:t>год-Таловая становится центром укрупнённой волости, входящей в Бобровский уезд.</a:t>
            </a:r>
          </a:p>
          <a:p>
            <a:pPr algn="just"/>
            <a:r>
              <a:rPr lang="ru-RU" sz="1000" b="1" dirty="0">
                <a:solidFill>
                  <a:srgbClr val="7F7F7F"/>
                </a:solidFill>
                <a:latin typeface="+mn-lt"/>
              </a:rPr>
              <a:t>В </a:t>
            </a:r>
            <a:r>
              <a:rPr lang="ru-RU" sz="1000" b="1" dirty="0">
                <a:solidFill>
                  <a:srgbClr val="00B0F0"/>
                </a:solidFill>
                <a:latin typeface="+mn-lt"/>
              </a:rPr>
              <a:t>июле 1928 года </a:t>
            </a:r>
            <a:r>
              <a:rPr lang="ru-RU" sz="1000" b="1" dirty="0">
                <a:latin typeface="+mn-lt"/>
              </a:rPr>
              <a:t>вся Центрально-Чернозёмная область была разделена на 11 округов</a:t>
            </a:r>
          </a:p>
          <a:p>
            <a:pPr algn="just"/>
            <a:r>
              <a:rPr lang="ru-RU" sz="1000" b="1" dirty="0">
                <a:latin typeface="+mn-lt"/>
              </a:rPr>
              <a:t>и 178 районов.</a:t>
            </a:r>
          </a:p>
          <a:p>
            <a:pPr algn="just"/>
            <a:r>
              <a:rPr lang="ru-RU" sz="1000" b="1" dirty="0">
                <a:latin typeface="+mn-lt"/>
              </a:rPr>
              <a:t>В Таловой имеется историко-краеведческий музей, в центре посёлка находится парк.</a:t>
            </a:r>
          </a:p>
          <a:p>
            <a:pPr algn="just"/>
            <a:r>
              <a:rPr lang="ru-RU" sz="1000" b="1" dirty="0">
                <a:latin typeface="+mn-lt"/>
              </a:rPr>
              <a:t>Село Александровка </a:t>
            </a:r>
            <a:r>
              <a:rPr lang="ru-RU" sz="1000" b="1" dirty="0" err="1">
                <a:latin typeface="+mn-lt"/>
              </a:rPr>
              <a:t>Таловского</a:t>
            </a:r>
            <a:r>
              <a:rPr lang="ru-RU" sz="1000" b="1" dirty="0">
                <a:latin typeface="+mn-lt"/>
              </a:rPr>
              <a:t> района — родина собирателя и исполнителя русских</a:t>
            </a:r>
          </a:p>
          <a:p>
            <a:pPr algn="just"/>
            <a:r>
              <a:rPr lang="ru-RU" sz="1000" b="1" dirty="0">
                <a:latin typeface="+mn-lt"/>
              </a:rPr>
              <a:t>народных песен М. Е. Пятницкого (музей).</a:t>
            </a:r>
          </a:p>
          <a:p>
            <a:pPr algn="just"/>
            <a:r>
              <a:rPr lang="ru-RU" sz="1000" b="1" dirty="0">
                <a:latin typeface="+mn-lt"/>
              </a:rPr>
              <a:t>Близ Таловой находится государственный природный заказник федерального</a:t>
            </a:r>
          </a:p>
          <a:p>
            <a:pPr algn="just"/>
            <a:r>
              <a:rPr lang="ru-RU" sz="1000" b="1" dirty="0">
                <a:latin typeface="+mn-lt"/>
              </a:rPr>
              <a:t>подчинения «Каменная степь», который создан </a:t>
            </a:r>
            <a:r>
              <a:rPr lang="ru-RU" sz="1000" b="1" dirty="0">
                <a:solidFill>
                  <a:srgbClr val="00B0F0"/>
                </a:solidFill>
                <a:latin typeface="+mn-lt"/>
              </a:rPr>
              <a:t>25 мая 1996 </a:t>
            </a:r>
            <a:r>
              <a:rPr lang="ru-RU" sz="1000" b="1" dirty="0">
                <a:latin typeface="+mn-lt"/>
              </a:rPr>
              <a:t>года постановлением</a:t>
            </a:r>
          </a:p>
          <a:p>
            <a:pPr algn="just"/>
            <a:r>
              <a:rPr lang="ru-RU" sz="1000" b="1" dirty="0">
                <a:latin typeface="+mn-lt"/>
              </a:rPr>
              <a:t>Правительства Российской Федерации № 639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170765"/>
              </p:ext>
            </p:extLst>
          </p:nvPr>
        </p:nvGraphicFramePr>
        <p:xfrm>
          <a:off x="4133850" y="1605905"/>
          <a:ext cx="6533514" cy="295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67655" y="4905374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319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ПРИРОДНО-РЕСУРСНЫЙ ПОТЕНЦИАЛ</a:t>
            </a:r>
          </a:p>
        </p:txBody>
      </p:sp>
      <p:sp>
        <p:nvSpPr>
          <p:cNvPr id="23561" name="Прямоугольник 18"/>
          <p:cNvSpPr>
            <a:spLocks noChangeArrowheads="1"/>
          </p:cNvSpPr>
          <p:nvPr/>
        </p:nvSpPr>
        <p:spPr bwMode="auto">
          <a:xfrm>
            <a:off x="1317625" y="1181100"/>
            <a:ext cx="2339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ПОЛЕЗНЫЕ ИСКОПАЕМЫЕ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F986AD36-2BE6-4EBE-8CCA-BC520532AF27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3564" name="Прямоугольник 7"/>
          <p:cNvSpPr>
            <a:spLocks noChangeArrowheads="1"/>
          </p:cNvSpPr>
          <p:nvPr/>
        </p:nvSpPr>
        <p:spPr bwMode="auto">
          <a:xfrm>
            <a:off x="5553075" y="1208088"/>
            <a:ext cx="242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ЗЕМЕЛЬНЫЕ И ВОДНЫЕ РЕСУРСЫ</a:t>
            </a:r>
          </a:p>
        </p:txBody>
      </p:sp>
      <p:sp>
        <p:nvSpPr>
          <p:cNvPr id="23565" name="TextBox 9"/>
          <p:cNvSpPr txBox="1">
            <a:spLocks noChangeArrowheads="1"/>
          </p:cNvSpPr>
          <p:nvPr/>
        </p:nvSpPr>
        <p:spPr bwMode="auto">
          <a:xfrm>
            <a:off x="3704981" y="3655739"/>
            <a:ext cx="11033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ВОДНЫЕ РЕСУРСЫ</a:t>
            </a:r>
          </a:p>
        </p:txBody>
      </p:sp>
      <p:sp>
        <p:nvSpPr>
          <p:cNvPr id="23566" name="Прямоугольник 31"/>
          <p:cNvSpPr>
            <a:spLocks noChangeArrowheads="1"/>
          </p:cNvSpPr>
          <p:nvPr/>
        </p:nvSpPr>
        <p:spPr bwMode="auto">
          <a:xfrm>
            <a:off x="1752401" y="4158060"/>
            <a:ext cx="57490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+mn-lt"/>
              </a:rPr>
              <a:t>Реки: Чигла (</a:t>
            </a:r>
            <a:r>
              <a:rPr lang="ru-RU" sz="1200" b="1" dirty="0">
                <a:latin typeface="+mn-lt"/>
              </a:rPr>
              <a:t>75</a:t>
            </a:r>
            <a:r>
              <a:rPr lang="ru-RU" sz="1000" b="1" dirty="0">
                <a:latin typeface="+mn-lt"/>
              </a:rPr>
              <a:t> км), Сухая Чигла (</a:t>
            </a:r>
            <a:r>
              <a:rPr lang="ru-RU" sz="1200" b="1" dirty="0">
                <a:latin typeface="+mn-lt"/>
              </a:rPr>
              <a:t>44 </a:t>
            </a:r>
            <a:r>
              <a:rPr lang="ru-RU" sz="1000" b="1" dirty="0">
                <a:latin typeface="+mn-lt"/>
              </a:rPr>
              <a:t>км), Тишанка (</a:t>
            </a:r>
            <a:r>
              <a:rPr lang="ru-RU" sz="1200" b="1" dirty="0">
                <a:latin typeface="+mn-lt"/>
              </a:rPr>
              <a:t>56</a:t>
            </a:r>
            <a:r>
              <a:rPr lang="ru-RU" sz="1000" b="1" dirty="0">
                <a:latin typeface="+mn-lt"/>
              </a:rPr>
              <a:t> км), Елань (</a:t>
            </a:r>
            <a:r>
              <a:rPr lang="ru-RU" sz="1200" b="1" dirty="0">
                <a:latin typeface="+mn-lt"/>
              </a:rPr>
              <a:t>165</a:t>
            </a:r>
            <a:r>
              <a:rPr lang="ru-RU" sz="1000" b="1" dirty="0">
                <a:latin typeface="+mn-lt"/>
              </a:rPr>
              <a:t> км), Добринка (</a:t>
            </a:r>
            <a:r>
              <a:rPr lang="ru-RU" sz="1200" b="1" dirty="0">
                <a:latin typeface="+mn-lt"/>
              </a:rPr>
              <a:t>33</a:t>
            </a:r>
            <a:r>
              <a:rPr lang="ru-RU" sz="1000" b="1" dirty="0">
                <a:latin typeface="+mn-lt"/>
              </a:rPr>
              <a:t> км)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                                      </a:t>
            </a:r>
            <a:r>
              <a:rPr lang="ru-RU" sz="1200" b="1" dirty="0">
                <a:latin typeface="+mn-lt"/>
              </a:rPr>
              <a:t>227</a:t>
            </a:r>
            <a:r>
              <a:rPr lang="ru-RU" sz="1000" b="1" dirty="0">
                <a:latin typeface="+mn-lt"/>
              </a:rPr>
              <a:t> прудов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 </a:t>
            </a:r>
          </a:p>
        </p:txBody>
      </p:sp>
      <p:sp>
        <p:nvSpPr>
          <p:cNvPr id="23567" name="Прямоугольник 42"/>
          <p:cNvSpPr>
            <a:spLocks noChangeArrowheads="1"/>
          </p:cNvSpPr>
          <p:nvPr/>
        </p:nvSpPr>
        <p:spPr bwMode="auto">
          <a:xfrm>
            <a:off x="2824163" y="3009105"/>
            <a:ext cx="1003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+mn-lt"/>
              </a:rPr>
              <a:t>ГЛИНА</a:t>
            </a:r>
          </a:p>
        </p:txBody>
      </p:sp>
      <p:sp>
        <p:nvSpPr>
          <p:cNvPr id="23568" name="Прямоугольник 48"/>
          <p:cNvSpPr>
            <a:spLocks noChangeArrowheads="1"/>
          </p:cNvSpPr>
          <p:nvPr/>
        </p:nvSpPr>
        <p:spPr bwMode="auto">
          <a:xfrm>
            <a:off x="815975" y="3009105"/>
            <a:ext cx="1003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+mn-lt"/>
              </a:rPr>
              <a:t>ПЕСОК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3" y="2272873"/>
            <a:ext cx="652218" cy="652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3" y="2241453"/>
            <a:ext cx="646123" cy="646123"/>
          </a:xfrm>
          <a:prstGeom prst="rect">
            <a:avLst/>
          </a:prstGeom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8887"/>
            <a:ext cx="2897187" cy="122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0" y="3690937"/>
            <a:ext cx="3815505" cy="129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0" y="2376659"/>
            <a:ext cx="3453456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6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5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319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ПРИРОДНО-РЕСУРСНЫЙ ПОТЕНЦИАЛ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69E918E7-8105-41AD-A2B8-5D19B933137C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5629" name="Прямоугольник 3"/>
          <p:cNvSpPr>
            <a:spLocks noChangeArrowheads="1"/>
          </p:cNvSpPr>
          <p:nvPr/>
        </p:nvSpPr>
        <p:spPr bwMode="auto">
          <a:xfrm>
            <a:off x="3344863" y="1087438"/>
            <a:ext cx="204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КЛИМАТИЧЕСКИЕ УСЛОВИЯ</a:t>
            </a:r>
          </a:p>
        </p:txBody>
      </p:sp>
      <p:sp>
        <p:nvSpPr>
          <p:cNvPr id="25630" name="Прямоугольник 35"/>
          <p:cNvSpPr>
            <a:spLocks noChangeArrowheads="1"/>
          </p:cNvSpPr>
          <p:nvPr/>
        </p:nvSpPr>
        <p:spPr bwMode="auto">
          <a:xfrm>
            <a:off x="517426" y="2314574"/>
            <a:ext cx="3486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МАКСИМАЛЬНАЯ ТЕМПЕРАТУРА (СРЕДНЕМЕСЯЧНЫЕ ДАННЫЕ)</a:t>
            </a:r>
          </a:p>
        </p:txBody>
      </p:sp>
      <p:sp>
        <p:nvSpPr>
          <p:cNvPr id="25631" name="Прямоугольник 36"/>
          <p:cNvSpPr>
            <a:spLocks noChangeArrowheads="1"/>
          </p:cNvSpPr>
          <p:nvPr/>
        </p:nvSpPr>
        <p:spPr bwMode="auto">
          <a:xfrm>
            <a:off x="5304135" y="2314573"/>
            <a:ext cx="3486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МИНИМАЛЬНАЯ ТЕМПЕРАТУРА (СРЕДНЕМЕСЯЧНЫЕ ДАННЫЕ)</a:t>
            </a:r>
          </a:p>
        </p:txBody>
      </p:sp>
      <p:sp>
        <p:nvSpPr>
          <p:cNvPr id="25632" name="Прямоугольник 28"/>
          <p:cNvSpPr>
            <a:spLocks noChangeArrowheads="1"/>
          </p:cNvSpPr>
          <p:nvPr/>
        </p:nvSpPr>
        <p:spPr bwMode="auto">
          <a:xfrm>
            <a:off x="581025" y="3555999"/>
            <a:ext cx="3486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КОЛИЧЕСТВО ОСАДКОВ, ММ</a:t>
            </a:r>
          </a:p>
        </p:txBody>
      </p:sp>
      <p:sp>
        <p:nvSpPr>
          <p:cNvPr id="25633" name="Прямоугольник 29"/>
          <p:cNvSpPr>
            <a:spLocks noChangeArrowheads="1"/>
          </p:cNvSpPr>
          <p:nvPr/>
        </p:nvSpPr>
        <p:spPr bwMode="auto">
          <a:xfrm>
            <a:off x="5348312" y="3505201"/>
            <a:ext cx="3486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ЧИСЛО ДНЕЙ С ОСАДКАМИ</a:t>
            </a:r>
          </a:p>
        </p:txBody>
      </p:sp>
      <p:sp>
        <p:nvSpPr>
          <p:cNvPr id="25634" name="Прямоугольник 30"/>
          <p:cNvSpPr>
            <a:spLocks noChangeArrowheads="1"/>
          </p:cNvSpPr>
          <p:nvPr/>
        </p:nvSpPr>
        <p:spPr bwMode="auto">
          <a:xfrm>
            <a:off x="485775" y="1347788"/>
            <a:ext cx="8658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b="1" dirty="0">
                <a:latin typeface="Calibri" pitchFamily="34" charset="0"/>
              </a:rPr>
              <a:t>Климат на территории Таловского района умеренно-континентальный с жарким и сухим летом и умеренно холодной зимой с устойчивым снежным покровом и хорошо выраженными переходными сезонами. </a:t>
            </a:r>
          </a:p>
          <a:p>
            <a:pPr algn="just"/>
            <a:r>
              <a:rPr lang="ru-RU" sz="1000" b="1" dirty="0">
                <a:latin typeface="Calibri" pitchFamily="34" charset="0"/>
              </a:rPr>
              <a:t>Продолжительность солнечного сияния за год составляет около 1900 часов. Годовой приток суммарной солнечной радиации 94-96 ккал/см2.</a:t>
            </a:r>
          </a:p>
          <a:p>
            <a:pPr algn="just"/>
            <a:r>
              <a:rPr lang="ru-RU" sz="1000" b="1" dirty="0">
                <a:latin typeface="Calibri" pitchFamily="34" charset="0"/>
              </a:rPr>
              <a:t>К неблагоприятным метеорологическим явлениям, наносящим значительный ущерб сельскохозяйственному производству, относятся заморозки, засухи, суховеи, сильные ветры, ливни и град. </a:t>
            </a:r>
          </a:p>
          <a:p>
            <a:pPr algn="just"/>
            <a:r>
              <a:rPr lang="ru-RU" sz="1000" b="1" dirty="0">
                <a:latin typeface="Calibri" pitchFamily="34" charset="0"/>
              </a:rPr>
              <a:t>Опасные метеорологические явления, приводящие к ЧС, и главным образом на дорогах,  – метели, ливневые дожди, град, шквал, гололёд.  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94" y="3772072"/>
            <a:ext cx="2757488" cy="120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443165"/>
              </p:ext>
            </p:extLst>
          </p:nvPr>
        </p:nvGraphicFramePr>
        <p:xfrm>
          <a:off x="1978025" y="1554163"/>
          <a:ext cx="3308350" cy="21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4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16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1101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НАСЕЛЕНИЕ</a:t>
            </a:r>
          </a:p>
        </p:txBody>
      </p:sp>
      <p:sp>
        <p:nvSpPr>
          <p:cNvPr id="27718" name="Прямоугольник 18"/>
          <p:cNvSpPr>
            <a:spLocks noChangeArrowheads="1"/>
          </p:cNvSpPr>
          <p:nvPr/>
        </p:nvSpPr>
        <p:spPr bwMode="auto">
          <a:xfrm>
            <a:off x="6291263" y="2901950"/>
            <a:ext cx="2160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УРОВЕНЬ БЕЗРАБОТИЦЫ, %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E0FBCD6A-E6DA-4110-9EB5-3C8957FB3456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7721" name="Прямоугольник 3"/>
          <p:cNvSpPr>
            <a:spLocks noChangeArrowheads="1"/>
          </p:cNvSpPr>
          <p:nvPr/>
        </p:nvSpPr>
        <p:spPr bwMode="auto">
          <a:xfrm>
            <a:off x="455080" y="1709738"/>
            <a:ext cx="171873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ОБЩАЯ ЧИСЛЕННОСТЬ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на </a:t>
            </a:r>
            <a:r>
              <a:rPr lang="ru-RU" sz="1200" b="1" dirty="0" smtClean="0">
                <a:latin typeface="Calibri" pitchFamily="34" charset="0"/>
              </a:rPr>
              <a:t>01.01.2024</a:t>
            </a:r>
            <a:r>
              <a:rPr lang="ru-RU" sz="1200" b="1" dirty="0" smtClean="0">
                <a:solidFill>
                  <a:srgbClr val="F76321"/>
                </a:solidFill>
                <a:latin typeface="Calibri" pitchFamily="34" charset="0"/>
              </a:rPr>
              <a:t> </a:t>
            </a: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г.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34286 </a:t>
            </a:r>
            <a:r>
              <a:rPr lang="ru-RU" sz="1200" b="1" dirty="0">
                <a:solidFill>
                  <a:srgbClr val="A6A6A6"/>
                </a:solidFill>
                <a:latin typeface="Calibri" pitchFamily="34" charset="0"/>
              </a:rPr>
              <a:t>ЧЕЛ.</a:t>
            </a:r>
          </a:p>
        </p:txBody>
      </p:sp>
      <p:sp>
        <p:nvSpPr>
          <p:cNvPr id="27722" name="Прямоугольник 7"/>
          <p:cNvSpPr>
            <a:spLocks noChangeArrowheads="1"/>
          </p:cNvSpPr>
          <p:nvPr/>
        </p:nvSpPr>
        <p:spPr bwMode="auto">
          <a:xfrm>
            <a:off x="3632200" y="1217613"/>
            <a:ext cx="1346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НАЦИОНАЛЬНЫЙ СОСТАВ</a:t>
            </a:r>
          </a:p>
        </p:txBody>
      </p:sp>
      <p:sp>
        <p:nvSpPr>
          <p:cNvPr id="27723" name="Прямоугольник 8"/>
          <p:cNvSpPr>
            <a:spLocks noChangeArrowheads="1"/>
          </p:cNvSpPr>
          <p:nvPr/>
        </p:nvSpPr>
        <p:spPr bwMode="auto">
          <a:xfrm>
            <a:off x="3105150" y="2909888"/>
            <a:ext cx="2506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ЧИСЛЕННОСТЬ ЭКОНОМИЧЕСКИ </a:t>
            </a:r>
          </a:p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АКТИВНОГО НАСЕЛЕНИЯ, ТЫС.ЧЕЛ</a:t>
            </a:r>
          </a:p>
        </p:txBody>
      </p:sp>
      <p:sp>
        <p:nvSpPr>
          <p:cNvPr id="27724" name="Прямоугольник 9"/>
          <p:cNvSpPr>
            <a:spLocks noChangeArrowheads="1"/>
          </p:cNvSpPr>
          <p:nvPr/>
        </p:nvSpPr>
        <p:spPr bwMode="auto">
          <a:xfrm>
            <a:off x="6229350" y="1216025"/>
            <a:ext cx="2727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ЧИСЛЕННОСТЬ ОФИЦИАЛЬНО ЗАРЕГИСТИРОВАННЫХ БЕЗРАБОТНЫХ, ЧЕЛ</a:t>
            </a:r>
          </a:p>
        </p:txBody>
      </p:sp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177506"/>
              </p:ext>
            </p:extLst>
          </p:nvPr>
        </p:nvGraphicFramePr>
        <p:xfrm>
          <a:off x="3070225" y="3249613"/>
          <a:ext cx="2470150" cy="124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773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49542"/>
              </p:ext>
            </p:extLst>
          </p:nvPr>
        </p:nvGraphicFramePr>
        <p:xfrm>
          <a:off x="250825" y="3206750"/>
          <a:ext cx="2444750" cy="1536192"/>
        </p:xfrm>
        <a:graphic>
          <a:graphicData uri="http://schemas.openxmlformats.org/drawingml/2006/table">
            <a:tbl>
              <a:tblPr/>
              <a:tblGrid>
                <a:gridCol w="1293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Естественное движение населения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Родилось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(без мертворожденных)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196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Умерло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820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629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603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9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Естественный прирост (+), убыль (-) населения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-548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-433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372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Механическое движение населения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Число прибывших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1121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1209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1085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Число выбывших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1181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1188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954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Миграционный прирост (+), убыль (-)</a:t>
                      </a: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+5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+21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+131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7768" name="Прямоугольник 13"/>
          <p:cNvSpPr>
            <a:spLocks noChangeArrowheads="1"/>
          </p:cNvSpPr>
          <p:nvPr/>
        </p:nvSpPr>
        <p:spPr bwMode="auto">
          <a:xfrm>
            <a:off x="134938" y="2932113"/>
            <a:ext cx="21637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0850" algn="ctr"/>
            <a:r>
              <a:rPr lang="ru-RU" sz="800" b="1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ДВИЖЕНИЕ НАСЕЛЕНИЯ, ЧЕЛОВЕК</a:t>
            </a:r>
          </a:p>
        </p:txBody>
      </p:sp>
      <p:graphicFrame>
        <p:nvGraphicFramePr>
          <p:cNvPr id="8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354727"/>
              </p:ext>
            </p:extLst>
          </p:nvPr>
        </p:nvGraphicFramePr>
        <p:xfrm>
          <a:off x="6207125" y="1685925"/>
          <a:ext cx="2470150" cy="124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113150"/>
              </p:ext>
            </p:extLst>
          </p:nvPr>
        </p:nvGraphicFramePr>
        <p:xfrm>
          <a:off x="6280150" y="3270250"/>
          <a:ext cx="2470150" cy="124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163" y="261144"/>
            <a:ext cx="9143999" cy="792088"/>
          </a:xfrm>
          <a:prstGeom prst="rect">
            <a:avLst/>
          </a:prstGeom>
          <a:blipFill dpi="0" rotWithShape="1">
            <a:blip r:embed="rId3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4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29726" name="Прямоугольник 18"/>
          <p:cNvSpPr>
            <a:spLocks noChangeArrowheads="1"/>
          </p:cNvSpPr>
          <p:nvPr/>
        </p:nvSpPr>
        <p:spPr bwMode="auto">
          <a:xfrm>
            <a:off x="2481460" y="1136650"/>
            <a:ext cx="31706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СРЕДНЕМЕСЯЧНАЯ ОПЛАТА </a:t>
            </a:r>
          </a:p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ТРУДА РАБОТНИКОВ, ТЫС. РУБ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63952C3C-49B1-4691-B2C3-A7E416AE4D31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9728" name="Прямоугольник 3"/>
          <p:cNvSpPr>
            <a:spLocks noChangeArrowheads="1"/>
          </p:cNvSpPr>
          <p:nvPr/>
        </p:nvSpPr>
        <p:spPr bwMode="auto">
          <a:xfrm>
            <a:off x="179513" y="1202457"/>
            <a:ext cx="21602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 dirty="0">
                <a:solidFill>
                  <a:srgbClr val="00B0F0"/>
                </a:solidFill>
                <a:latin typeface="+mn-lt"/>
              </a:rPr>
              <a:t>РЕАЛЬНЫЕ ДЕНЕЖНЫЕ ДОХОДЫ, </a:t>
            </a:r>
            <a:r>
              <a:rPr lang="ru-RU" sz="800" b="1" dirty="0" smtClean="0">
                <a:solidFill>
                  <a:srgbClr val="00B0F0"/>
                </a:solidFill>
                <a:latin typeface="+mn-lt"/>
              </a:rPr>
              <a:t>МЛН. РУБ.</a:t>
            </a:r>
            <a:endParaRPr lang="ru-RU" sz="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9729" name="Прямоугольник 7"/>
          <p:cNvSpPr>
            <a:spLocks noChangeArrowheads="1"/>
          </p:cNvSpPr>
          <p:nvPr/>
        </p:nvSpPr>
        <p:spPr bwMode="auto">
          <a:xfrm>
            <a:off x="712787" y="3124299"/>
            <a:ext cx="7646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ЧИСЛЕННОСТЬ ЗАРЕГИСТИРОВАННЫХ ПРЕДПРИЯТИЙ</a:t>
            </a:r>
          </a:p>
        </p:txBody>
      </p:sp>
      <p:sp>
        <p:nvSpPr>
          <p:cNvPr id="29730" name="Прямоугольник 8"/>
          <p:cNvSpPr>
            <a:spLocks noChangeArrowheads="1"/>
          </p:cNvSpPr>
          <p:nvPr/>
        </p:nvSpPr>
        <p:spPr bwMode="auto">
          <a:xfrm>
            <a:off x="7019925" y="1319213"/>
            <a:ext cx="1849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ИНДЕКС ПРОМЫШЛЕННОГО ПРОИЗВОДСТВА</a:t>
            </a:r>
          </a:p>
        </p:txBody>
      </p:sp>
      <p:sp>
        <p:nvSpPr>
          <p:cNvPr id="29731" name="Прямоугольник 9"/>
          <p:cNvSpPr>
            <a:spLocks noChangeArrowheads="1"/>
          </p:cNvSpPr>
          <p:nvPr/>
        </p:nvSpPr>
        <p:spPr bwMode="auto">
          <a:xfrm>
            <a:off x="7019925" y="2171700"/>
            <a:ext cx="1849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ИНДЕКС ПОТРЕБИТЕЛЬСКИХ ЦЕН НА ТОВАРЫ И УСЛУГИ</a:t>
            </a:r>
          </a:p>
        </p:txBody>
      </p:sp>
      <p:graphicFrame>
        <p:nvGraphicFramePr>
          <p:cNvPr id="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604372"/>
              </p:ext>
            </p:extLst>
          </p:nvPr>
        </p:nvGraphicFramePr>
        <p:xfrm>
          <a:off x="251520" y="1542956"/>
          <a:ext cx="2043635" cy="170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39827"/>
              </p:ext>
            </p:extLst>
          </p:nvPr>
        </p:nvGraphicFramePr>
        <p:xfrm>
          <a:off x="2717849" y="1542956"/>
          <a:ext cx="2457401" cy="153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96549"/>
              </p:ext>
            </p:extLst>
          </p:nvPr>
        </p:nvGraphicFramePr>
        <p:xfrm>
          <a:off x="139625" y="3527425"/>
          <a:ext cx="3019401" cy="143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732" name="Прямоугольник 10"/>
          <p:cNvSpPr>
            <a:spLocks noChangeArrowheads="1"/>
          </p:cNvSpPr>
          <p:nvPr/>
        </p:nvSpPr>
        <p:spPr bwMode="auto">
          <a:xfrm>
            <a:off x="899591" y="3249611"/>
            <a:ext cx="13955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ПО ОТРАСЛЯМ </a:t>
            </a:r>
            <a:endParaRPr lang="ru-RU" sz="8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9733" name="Прямоугольник 24"/>
          <p:cNvSpPr>
            <a:spLocks noChangeArrowheads="1"/>
          </p:cNvSpPr>
          <p:nvPr/>
        </p:nvSpPr>
        <p:spPr bwMode="auto">
          <a:xfrm>
            <a:off x="3635896" y="3419471"/>
            <a:ext cx="15393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ПО </a:t>
            </a:r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 РАЗМЕРАМ</a:t>
            </a:r>
            <a:endParaRPr lang="ru-RU" sz="8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9734" name="Прямоугольник 25"/>
          <p:cNvSpPr>
            <a:spLocks noChangeArrowheads="1"/>
          </p:cNvSpPr>
          <p:nvPr/>
        </p:nvSpPr>
        <p:spPr bwMode="auto">
          <a:xfrm>
            <a:off x="6113463" y="3305175"/>
            <a:ext cx="2246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ПО ОРГАНИЗАЦИОННО-ПРАВОВЫМ ФОРМАМ</a:t>
            </a:r>
            <a:endParaRPr lang="ru-RU" sz="800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9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864550"/>
              </p:ext>
            </p:extLst>
          </p:nvPr>
        </p:nvGraphicFramePr>
        <p:xfrm>
          <a:off x="2843808" y="3669844"/>
          <a:ext cx="3023592" cy="126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150174"/>
              </p:ext>
            </p:extLst>
          </p:nvPr>
        </p:nvGraphicFramePr>
        <p:xfrm>
          <a:off x="5652119" y="3486150"/>
          <a:ext cx="3134768" cy="143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735" name="TextBox 12"/>
          <p:cNvSpPr txBox="1">
            <a:spLocks noChangeArrowheads="1"/>
          </p:cNvSpPr>
          <p:nvPr/>
        </p:nvSpPr>
        <p:spPr bwMode="auto">
          <a:xfrm>
            <a:off x="5912819" y="1411436"/>
            <a:ext cx="1180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F7F7F"/>
                </a:solidFill>
                <a:latin typeface="Calibri" pitchFamily="34" charset="0"/>
              </a:rPr>
              <a:t>101,7 </a:t>
            </a:r>
            <a:r>
              <a:rPr lang="ru-RU" sz="2400" b="1" dirty="0">
                <a:solidFill>
                  <a:srgbClr val="7F7F7F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29736" name="TextBox 28"/>
          <p:cNvSpPr txBox="1">
            <a:spLocks noChangeArrowheads="1"/>
          </p:cNvSpPr>
          <p:nvPr/>
        </p:nvSpPr>
        <p:spPr bwMode="auto">
          <a:xfrm>
            <a:off x="5867400" y="2244725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F7F7F"/>
                </a:solidFill>
                <a:latin typeface="Calibri" pitchFamily="34" charset="0"/>
              </a:rPr>
              <a:t>104,2 </a:t>
            </a:r>
            <a:r>
              <a:rPr lang="ru-RU" sz="2400" b="1" dirty="0">
                <a:solidFill>
                  <a:srgbClr val="7F7F7F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652120" y="523916"/>
            <a:ext cx="4283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ТАЛОВСКИЙ МУНИЦИПАЛЬНЫЙ РАЙОН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354" y="493629"/>
            <a:ext cx="359991" cy="4516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4808</TotalTime>
  <Words>2493</Words>
  <Application>Microsoft Office PowerPoint</Application>
  <PresentationFormat>Экран (16:9)</PresentationFormat>
  <Paragraphs>725</Paragraphs>
  <Slides>29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Самодурова Дарья Дмитриевна</dc:creator>
  <cp:lastModifiedBy>Бирюкова Людмила Ивановна</cp:lastModifiedBy>
  <cp:revision>287</cp:revision>
  <cp:lastPrinted>2024-05-03T12:35:34Z</cp:lastPrinted>
  <dcterms:created xsi:type="dcterms:W3CDTF">2015-08-03T13:19:45Z</dcterms:created>
  <dcterms:modified xsi:type="dcterms:W3CDTF">2024-08-19T06:35:49Z</dcterms:modified>
</cp:coreProperties>
</file>